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GA08nsN48NTtM31cFe49tXJBH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2DFFFD-DC7A-4234-90E5-0EEDB0AEBFDB}">
  <a:tblStyle styleId="{BC2DFFFD-DC7A-4234-90E5-0EEDB0AEBFD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822540A-DDBB-4142-A4EC-B4094DDBC502}"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9"/>
          </a:solidFill>
        </a:fill>
      </a:tcStyle>
    </a:wholeTbl>
    <a:band1H>
      <a:tcTxStyle/>
      <a:tcStyle>
        <a:tcBdr/>
        <a:fill>
          <a:solidFill>
            <a:srgbClr val="CADEF3"/>
          </a:solidFill>
        </a:fill>
      </a:tcStyle>
    </a:band1H>
    <a:band2H>
      <a:tcTxStyle/>
      <a:tcStyle>
        <a:tcBdr/>
      </a:tcStyle>
    </a:band2H>
    <a:band1V>
      <a:tcTxStyle/>
      <a:tcStyle>
        <a:tcBdr/>
        <a:fill>
          <a:solidFill>
            <a:srgbClr val="CADEF3"/>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09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customschemas.google.com/relationships/presentationmetadata" Target="meta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B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BE"/>
              <a:t>9 story lines </a:t>
            </a:r>
            <a:endParaRPr/>
          </a:p>
          <a:p>
            <a:pPr marL="0" lvl="0" indent="0" algn="l" rtl="0">
              <a:spcBef>
                <a:spcPts val="0"/>
              </a:spcBef>
              <a:spcAft>
                <a:spcPts val="0"/>
              </a:spcAft>
              <a:buNone/>
            </a:pPr>
            <a:r>
              <a:rPr lang="fr-BE"/>
              <a:t>Scientific: EU world class excellence in science (theory, methods, knowledge, application of science results)</a:t>
            </a:r>
            <a:endParaRPr/>
          </a:p>
          <a:p>
            <a:pPr marL="0" lvl="0" indent="0" algn="l" rtl="0">
              <a:spcBef>
                <a:spcPts val="0"/>
              </a:spcBef>
              <a:spcAft>
                <a:spcPts val="0"/>
              </a:spcAft>
              <a:buNone/>
            </a:pPr>
            <a:r>
              <a:rPr lang="fr-BE"/>
              <a:t>Better cross-border and cross-sector coordination and integration</a:t>
            </a:r>
            <a:endParaRPr/>
          </a:p>
          <a:p>
            <a:pPr marL="0" lvl="0" indent="0" algn="l" rtl="0">
              <a:spcBef>
                <a:spcPts val="0"/>
              </a:spcBef>
              <a:spcAft>
                <a:spcPts val="0"/>
              </a:spcAft>
              <a:buNone/>
            </a:pPr>
            <a:r>
              <a:rPr lang="fr-BE"/>
              <a:t>Emergence of new fields of science in the EU</a:t>
            </a:r>
            <a:endParaRPr/>
          </a:p>
          <a:p>
            <a:pPr marL="0" lvl="0" indent="0" algn="l" rtl="0">
              <a:spcBef>
                <a:spcPts val="0"/>
              </a:spcBef>
              <a:spcAft>
                <a:spcPts val="0"/>
              </a:spcAft>
              <a:buNone/>
            </a:pPr>
            <a:endParaRPr/>
          </a:p>
          <a:p>
            <a:pPr marL="0" lvl="0" indent="0" algn="l" rtl="0">
              <a:spcBef>
                <a:spcPts val="0"/>
              </a:spcBef>
              <a:spcAft>
                <a:spcPts val="0"/>
              </a:spcAft>
              <a:buNone/>
            </a:pPr>
            <a:r>
              <a:rPr lang="fr-BE"/>
              <a:t>Econmoic: Better innovation capability of EU firms, increased competitiveness</a:t>
            </a:r>
            <a:endParaRPr/>
          </a:p>
          <a:p>
            <a:pPr marL="0" lvl="0" indent="0" algn="l" rtl="0">
              <a:spcBef>
                <a:spcPts val="0"/>
              </a:spcBef>
              <a:spcAft>
                <a:spcPts val="0"/>
              </a:spcAft>
              <a:buNone/>
            </a:pPr>
            <a:r>
              <a:rPr lang="fr-BE"/>
              <a:t>EU technological leadership and reinforced competitiveness</a:t>
            </a:r>
            <a:endParaRPr/>
          </a:p>
          <a:p>
            <a:pPr marL="0" lvl="0" indent="0" algn="l" rtl="0">
              <a:spcBef>
                <a:spcPts val="0"/>
              </a:spcBef>
              <a:spcAft>
                <a:spcPts val="0"/>
              </a:spcAft>
              <a:buNone/>
            </a:pPr>
            <a:r>
              <a:rPr lang="fr-BE"/>
              <a:t>Diffusion of innovation generating jobs, growth and investments</a:t>
            </a:r>
            <a:endParaRPr/>
          </a:p>
          <a:p>
            <a:pPr marL="0" lvl="0" indent="0" algn="l" rtl="0">
              <a:spcBef>
                <a:spcPts val="0"/>
              </a:spcBef>
              <a:spcAft>
                <a:spcPts val="0"/>
              </a:spcAft>
              <a:buNone/>
            </a:pPr>
            <a:endParaRPr/>
          </a:p>
          <a:p>
            <a:pPr marL="0" lvl="0" indent="0" algn="l" rtl="0">
              <a:spcBef>
                <a:spcPts val="0"/>
              </a:spcBef>
              <a:spcAft>
                <a:spcPts val="0"/>
              </a:spcAft>
              <a:buNone/>
            </a:pPr>
            <a:r>
              <a:rPr lang="fr-BE"/>
              <a:t>Societal: Better contribution of R&amp;I to tackle societal challenges (health, quality of life, sustainability, etc.)</a:t>
            </a:r>
            <a:endParaRPr/>
          </a:p>
          <a:p>
            <a:pPr marL="0" lvl="0" indent="0" algn="l" rtl="0">
              <a:spcBef>
                <a:spcPts val="0"/>
              </a:spcBef>
              <a:spcAft>
                <a:spcPts val="0"/>
              </a:spcAft>
              <a:buNone/>
            </a:pPr>
            <a:r>
              <a:rPr lang="fr-BE"/>
              <a:t>Stronger global role of the EU</a:t>
            </a:r>
            <a:endParaRPr/>
          </a:p>
          <a:p>
            <a:pPr marL="0" lvl="0" indent="0" algn="l" rtl="0">
              <a:spcBef>
                <a:spcPts val="0"/>
              </a:spcBef>
              <a:spcAft>
                <a:spcPts val="0"/>
              </a:spcAft>
              <a:buNone/>
            </a:pPr>
            <a:r>
              <a:rPr lang="fr-BE"/>
              <a:t>Better societal acceptance of innovative solutions, public engagement, understanding, creativity</a:t>
            </a:r>
            <a:endParaRPr/>
          </a:p>
          <a:p>
            <a:pPr marL="0" lvl="0" indent="0" algn="l" rtl="0">
              <a:spcBef>
                <a:spcPts val="0"/>
              </a:spcBef>
              <a:spcAft>
                <a:spcPts val="0"/>
              </a:spcAft>
              <a:buNone/>
            </a:pPr>
            <a:endParaRPr/>
          </a:p>
        </p:txBody>
      </p:sp>
      <p:sp>
        <p:nvSpPr>
          <p:cNvPr id="350" name="Google Shape;350;p1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20" name="Google Shape;420;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1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1" name="Google Shape;471;p2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BE" b="1"/>
              <a:t>Dissemination gets often confused with Communication!</a:t>
            </a:r>
            <a:endParaRPr/>
          </a:p>
          <a:p>
            <a:pPr marL="0" lvl="0" indent="0" algn="l" rtl="0">
              <a:spcBef>
                <a:spcPts val="0"/>
              </a:spcBef>
              <a:spcAft>
                <a:spcPts val="0"/>
              </a:spcAft>
              <a:buNone/>
            </a:pPr>
            <a:endParaRPr b="1"/>
          </a:p>
          <a:p>
            <a:pPr marL="0" lvl="0" indent="0" algn="l" rtl="0">
              <a:spcBef>
                <a:spcPts val="0"/>
              </a:spcBef>
              <a:spcAft>
                <a:spcPts val="0"/>
              </a:spcAft>
              <a:buNone/>
            </a:pPr>
            <a:r>
              <a:rPr lang="fr-BE" b="1"/>
              <a:t>Communication </a:t>
            </a:r>
            <a:r>
              <a:rPr lang="fr-BE"/>
              <a:t>means taking strategic and targeted measures for </a:t>
            </a:r>
            <a:r>
              <a:rPr lang="fr-BE" b="1"/>
              <a:t>promoting the action itself </a:t>
            </a:r>
            <a:r>
              <a:rPr lang="fr-BE"/>
              <a:t>and its results to a multitude of audiences, including the media and the public, and possibly engaging in a two-way exchange. The aim is to </a:t>
            </a:r>
            <a:r>
              <a:rPr lang="fr-BE" b="1"/>
              <a:t>reach out to society as a whole </a:t>
            </a:r>
            <a:r>
              <a:rPr lang="fr-BE"/>
              <a:t>and in particular to some specific audiences while </a:t>
            </a:r>
            <a:r>
              <a:rPr lang="fr-BE" b="1"/>
              <a:t>demonstrating how EU funding contributes to tackling societal challenges. </a:t>
            </a:r>
            <a:endParaRPr/>
          </a:p>
          <a:p>
            <a:pPr marL="0" lvl="0" indent="0" algn="l" rtl="0">
              <a:spcBef>
                <a:spcPts val="0"/>
              </a:spcBef>
              <a:spcAft>
                <a:spcPts val="0"/>
              </a:spcAft>
              <a:buNone/>
            </a:pPr>
            <a:endParaRPr b="1"/>
          </a:p>
          <a:p>
            <a:pPr marL="0" lvl="0" indent="0" algn="l" rtl="0">
              <a:spcBef>
                <a:spcPts val="0"/>
              </a:spcBef>
              <a:spcAft>
                <a:spcPts val="0"/>
              </a:spcAft>
              <a:buNone/>
            </a:pPr>
            <a:r>
              <a:rPr lang="fr-BE"/>
              <a:t>Depending on what you want to do: informing on project vs informing on results vs making results available for re-use, we have different tools, instruments for communicating/disseminating. This is a crucial match to make when you decide to disseminate. </a:t>
            </a:r>
            <a:endParaRPr/>
          </a:p>
        </p:txBody>
      </p:sp>
      <p:sp>
        <p:nvSpPr>
          <p:cNvPr id="472" name="Google Shape;472;p2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7" name="Google Shape;487;p2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2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BE" sz="1200" i="0"/>
              <a:t>Before explaining to you the differences between C, D&amp;E, it is important to tell you what we are going to D&amp;E, namely project results. </a:t>
            </a:r>
            <a:endParaRPr/>
          </a:p>
          <a:p>
            <a:pPr marL="0" lvl="0" indent="0" algn="l" rtl="0">
              <a:spcBef>
                <a:spcPts val="0"/>
              </a:spcBef>
              <a:spcAft>
                <a:spcPts val="0"/>
              </a:spcAft>
              <a:buNone/>
            </a:pPr>
            <a:r>
              <a:rPr lang="fr-BE" sz="1200" i="0"/>
              <a:t>These results can take many forms. They are not all tangible like prototypes, new technologies, publications or inventions. They can also be intangible like policy recommendations and knowledge and capacity building.</a:t>
            </a:r>
            <a:endParaRPr/>
          </a:p>
          <a:p>
            <a:pPr marL="0" lvl="0" indent="0" algn="l" rtl="0">
              <a:spcBef>
                <a:spcPts val="0"/>
              </a:spcBef>
              <a:spcAft>
                <a:spcPts val="0"/>
              </a:spcAft>
              <a:buNone/>
            </a:pPr>
            <a:endParaRPr sz="1200" i="0"/>
          </a:p>
          <a:p>
            <a:pPr marL="0" lvl="0" indent="0" algn="l" rtl="0">
              <a:spcBef>
                <a:spcPts val="0"/>
              </a:spcBef>
              <a:spcAft>
                <a:spcPts val="0"/>
              </a:spcAft>
              <a:buNone/>
            </a:pPr>
            <a:r>
              <a:rPr lang="fr-BE" sz="1200" i="0"/>
              <a:t>Administrative deliverables, reports or dissemination materials (e.g. leaflets) are often not results in themselves</a:t>
            </a:r>
            <a:endParaRPr/>
          </a:p>
        </p:txBody>
      </p:sp>
      <p:sp>
        <p:nvSpPr>
          <p:cNvPr id="255" name="Google Shape;255;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34"/>
          <p:cNvPicPr preferRelativeResize="0"/>
          <p:nvPr/>
        </p:nvPicPr>
        <p:blipFill rotWithShape="1">
          <a:blip r:embed="rId2">
            <a:alphaModFix/>
          </a:blip>
          <a:srcRect/>
          <a:stretch/>
        </p:blipFill>
        <p:spPr>
          <a:xfrm>
            <a:off x="0" y="-8036"/>
            <a:ext cx="12206290" cy="6862607"/>
          </a:xfrm>
          <a:prstGeom prst="rect">
            <a:avLst/>
          </a:prstGeom>
          <a:noFill/>
          <a:ln>
            <a:noFill/>
          </a:ln>
        </p:spPr>
      </p:pic>
      <p:pic>
        <p:nvPicPr>
          <p:cNvPr id="15" name="Google Shape;15;p34"/>
          <p:cNvPicPr preferRelativeResize="0"/>
          <p:nvPr/>
        </p:nvPicPr>
        <p:blipFill rotWithShape="1">
          <a:blip r:embed="rId3">
            <a:alphaModFix/>
          </a:blip>
          <a:srcRect/>
          <a:stretch/>
        </p:blipFill>
        <p:spPr>
          <a:xfrm>
            <a:off x="5333893" y="-101625"/>
            <a:ext cx="1763200" cy="1763200"/>
          </a:xfrm>
          <a:prstGeom prst="rect">
            <a:avLst/>
          </a:prstGeom>
          <a:noFill/>
          <a:ln>
            <a:noFill/>
          </a:ln>
        </p:spPr>
      </p:pic>
      <p:grpSp>
        <p:nvGrpSpPr>
          <p:cNvPr id="16" name="Google Shape;16;p34"/>
          <p:cNvGrpSpPr/>
          <p:nvPr/>
        </p:nvGrpSpPr>
        <p:grpSpPr>
          <a:xfrm>
            <a:off x="5624333" y="6361871"/>
            <a:ext cx="1075570" cy="521681"/>
            <a:chOff x="6512049" y="4897884"/>
            <a:chExt cx="887562" cy="521681"/>
          </a:xfrm>
        </p:grpSpPr>
        <p:sp>
          <p:nvSpPr>
            <p:cNvPr id="17" name="Google Shape;17;p34"/>
            <p:cNvSpPr/>
            <p:nvPr/>
          </p:nvSpPr>
          <p:spPr>
            <a:xfrm>
              <a:off x="6563153" y="4926090"/>
              <a:ext cx="723886" cy="467923"/>
            </a:xfrm>
            <a:prstGeom prst="rect">
              <a:avLst/>
            </a:prstGeom>
            <a:solidFill>
              <a:srgbClr val="009E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4"/>
            <p:cNvSpPr txBox="1"/>
            <p:nvPr/>
          </p:nvSpPr>
          <p:spPr>
            <a:xfrm>
              <a:off x="6512049" y="4897884"/>
              <a:ext cx="887562" cy="5216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930" b="1" i="1" u="none" strike="noStrike" cap="none">
                  <a:solidFill>
                    <a:schemeClr val="lt1"/>
                  </a:solidFill>
                  <a:latin typeface="Arial"/>
                  <a:ea typeface="Arial"/>
                  <a:cs typeface="Arial"/>
                  <a:sym typeface="Arial"/>
                </a:rPr>
                <a:t>RESEARCH AND </a:t>
              </a:r>
              <a:endParaRPr/>
            </a:p>
            <a:p>
              <a:pPr marL="0" marR="0" lvl="0" indent="0" algn="ctr" rtl="0">
                <a:spcBef>
                  <a:spcPts val="0"/>
                </a:spcBef>
                <a:spcAft>
                  <a:spcPts val="0"/>
                </a:spcAft>
                <a:buNone/>
              </a:pPr>
              <a:r>
                <a:rPr lang="fr-BE" sz="930" b="1" i="1" u="none" strike="noStrike" cap="none">
                  <a:solidFill>
                    <a:schemeClr val="lt1"/>
                  </a:solidFill>
                  <a:latin typeface="Arial"/>
                  <a:ea typeface="Arial"/>
                  <a:cs typeface="Arial"/>
                  <a:sym typeface="Arial"/>
                </a:rPr>
                <a:t>INNOVATION</a:t>
              </a:r>
              <a:endParaRPr sz="930" b="1" i="1" u="none" strike="noStrike" cap="none">
                <a:solidFill>
                  <a:schemeClr val="lt1"/>
                </a:solidFill>
                <a:latin typeface="Arial"/>
                <a:ea typeface="Arial"/>
                <a:cs typeface="Arial"/>
                <a:sym typeface="Arial"/>
              </a:endParaRPr>
            </a:p>
          </p:txBody>
        </p:sp>
      </p:grpSp>
      <p:sp>
        <p:nvSpPr>
          <p:cNvPr id="19" name="Google Shape;19;p34"/>
          <p:cNvSpPr txBox="1"/>
          <p:nvPr/>
        </p:nvSpPr>
        <p:spPr>
          <a:xfrm>
            <a:off x="8201800" y="3023302"/>
            <a:ext cx="3255743" cy="229212"/>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2"/>
              </a:buClr>
              <a:buSzPts val="1900"/>
              <a:buFont typeface="Arial"/>
              <a:buNone/>
            </a:pPr>
            <a:r>
              <a:rPr lang="fr-BE" sz="1900" b="1" i="0" u="none" strike="noStrike" cap="none">
                <a:solidFill>
                  <a:schemeClr val="dk2"/>
                </a:solidFill>
                <a:latin typeface="Arial"/>
                <a:ea typeface="Arial"/>
                <a:cs typeface="Arial"/>
                <a:sym typeface="Arial"/>
              </a:rPr>
              <a:t>THE EU</a:t>
            </a:r>
            <a:endParaRPr sz="1900" b="1" i="0" u="none" strike="noStrike" cap="none">
              <a:solidFill>
                <a:schemeClr val="dk2"/>
              </a:solidFill>
              <a:latin typeface="Arial"/>
              <a:ea typeface="Arial"/>
              <a:cs typeface="Arial"/>
              <a:sym typeface="Arial"/>
            </a:endParaRPr>
          </a:p>
        </p:txBody>
      </p:sp>
      <p:cxnSp>
        <p:nvCxnSpPr>
          <p:cNvPr id="20" name="Google Shape;20;p34"/>
          <p:cNvCxnSpPr/>
          <p:nvPr/>
        </p:nvCxnSpPr>
        <p:spPr>
          <a:xfrm>
            <a:off x="8394789" y="4632207"/>
            <a:ext cx="2880000" cy="0"/>
          </a:xfrm>
          <a:prstGeom prst="straightConnector1">
            <a:avLst/>
          </a:prstGeom>
          <a:noFill/>
          <a:ln w="15875" cap="flat" cmpd="sng">
            <a:solidFill>
              <a:schemeClr val="lt1"/>
            </a:solidFill>
            <a:prstDash val="solid"/>
            <a:miter lim="800000"/>
            <a:headEnd type="none" w="sm" len="sm"/>
            <a:tailEnd type="none" w="sm" len="sm"/>
          </a:ln>
        </p:spPr>
      </p:cxnSp>
      <p:cxnSp>
        <p:nvCxnSpPr>
          <p:cNvPr id="21" name="Google Shape;21;p34"/>
          <p:cNvCxnSpPr/>
          <p:nvPr/>
        </p:nvCxnSpPr>
        <p:spPr>
          <a:xfrm>
            <a:off x="8394789" y="2886814"/>
            <a:ext cx="2880000" cy="0"/>
          </a:xfrm>
          <a:prstGeom prst="straightConnector1">
            <a:avLst/>
          </a:prstGeom>
          <a:noFill/>
          <a:ln w="15875" cap="flat" cmpd="sng">
            <a:solidFill>
              <a:schemeClr val="lt1"/>
            </a:solidFill>
            <a:prstDash val="solid"/>
            <a:miter lim="800000"/>
            <a:headEnd type="none" w="sm" len="sm"/>
            <a:tailEnd type="none" w="sm" len="sm"/>
          </a:ln>
        </p:spPr>
      </p:cxnSp>
      <p:pic>
        <p:nvPicPr>
          <p:cNvPr id="22" name="Google Shape;22;p34"/>
          <p:cNvPicPr preferRelativeResize="0"/>
          <p:nvPr/>
        </p:nvPicPr>
        <p:blipFill rotWithShape="1">
          <a:blip r:embed="rId4">
            <a:alphaModFix/>
          </a:blip>
          <a:srcRect/>
          <a:stretch/>
        </p:blipFill>
        <p:spPr>
          <a:xfrm>
            <a:off x="10956894" y="4255220"/>
            <a:ext cx="1001297" cy="1328882"/>
          </a:xfrm>
          <a:prstGeom prst="rect">
            <a:avLst/>
          </a:prstGeom>
          <a:noFill/>
          <a:ln>
            <a:noFill/>
          </a:ln>
        </p:spPr>
      </p:pic>
      <p:sp>
        <p:nvSpPr>
          <p:cNvPr id="23" name="Google Shape;23;p34"/>
          <p:cNvSpPr txBox="1"/>
          <p:nvPr/>
        </p:nvSpPr>
        <p:spPr>
          <a:xfrm>
            <a:off x="8161374" y="3060726"/>
            <a:ext cx="3255743" cy="779392"/>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2"/>
              </a:buClr>
              <a:buSzPts val="1900"/>
              <a:buFont typeface="Arial"/>
              <a:buNone/>
            </a:pPr>
            <a:br>
              <a:rPr lang="fr-BE" sz="1900" b="1" i="0" u="none" strike="noStrike" cap="none">
                <a:solidFill>
                  <a:schemeClr val="dk2"/>
                </a:solidFill>
                <a:latin typeface="Arial"/>
                <a:ea typeface="Arial"/>
                <a:cs typeface="Arial"/>
                <a:sym typeface="Arial"/>
              </a:rPr>
            </a:br>
            <a:r>
              <a:rPr lang="fr-BE" sz="3600" b="1" i="0" u="none" strike="noStrike" cap="none">
                <a:solidFill>
                  <a:schemeClr val="lt1"/>
                </a:solidFill>
                <a:latin typeface="Arial"/>
                <a:ea typeface="Arial"/>
                <a:cs typeface="Arial"/>
                <a:sym typeface="Arial"/>
              </a:rPr>
              <a:t>RESEARCH &amp; </a:t>
            </a:r>
            <a:endParaRPr/>
          </a:p>
        </p:txBody>
      </p:sp>
      <p:sp>
        <p:nvSpPr>
          <p:cNvPr id="24" name="Google Shape;24;p34"/>
          <p:cNvSpPr txBox="1"/>
          <p:nvPr/>
        </p:nvSpPr>
        <p:spPr>
          <a:xfrm>
            <a:off x="8201800" y="3778638"/>
            <a:ext cx="3255743" cy="779392"/>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fr-BE" sz="3600" b="1" i="0" u="none" strike="noStrike" cap="none">
                <a:solidFill>
                  <a:schemeClr val="lt1"/>
                </a:solidFill>
                <a:latin typeface="Arial"/>
                <a:ea typeface="Arial"/>
                <a:cs typeface="Arial"/>
                <a:sym typeface="Arial"/>
              </a:rPr>
              <a:t>INNOVATION</a:t>
            </a:r>
            <a:endParaRPr/>
          </a:p>
          <a:p>
            <a:pPr marL="0" marR="0" lvl="0" indent="0" algn="ctr" rtl="0">
              <a:lnSpc>
                <a:spcPct val="90000"/>
              </a:lnSpc>
              <a:spcBef>
                <a:spcPts val="0"/>
              </a:spcBef>
              <a:spcAft>
                <a:spcPts val="0"/>
              </a:spcAft>
              <a:buClr>
                <a:schemeClr val="dk2"/>
              </a:buClr>
              <a:buSzPts val="1900"/>
              <a:buFont typeface="Arial"/>
              <a:buNone/>
            </a:pPr>
            <a:r>
              <a:rPr lang="fr-BE" sz="1900" b="1" i="0" u="none" strike="noStrike" cap="none">
                <a:solidFill>
                  <a:schemeClr val="dk2"/>
                </a:solidFill>
                <a:latin typeface="Arial"/>
                <a:ea typeface="Arial"/>
                <a:cs typeface="Arial"/>
                <a:sym typeface="Arial"/>
              </a:rPr>
              <a:t>PROGRAMME 2021 – 27</a:t>
            </a:r>
            <a:endParaRPr sz="1900" b="1"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Chapter Slide (2)">
  <p:cSld name="5_Chapter Slide (2)">
    <p:spTree>
      <p:nvGrpSpPr>
        <p:cNvPr id="1" name="Shape 60"/>
        <p:cNvGrpSpPr/>
        <p:nvPr/>
      </p:nvGrpSpPr>
      <p:grpSpPr>
        <a:xfrm>
          <a:off x="0" y="0"/>
          <a:ext cx="0" cy="0"/>
          <a:chOff x="0" y="0"/>
          <a:chExt cx="0" cy="0"/>
        </a:xfrm>
      </p:grpSpPr>
      <p:pic>
        <p:nvPicPr>
          <p:cNvPr id="61" name="Google Shape;61;p4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2" name="Google Shape;62;p43"/>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63" name="Google Shape;63;p43"/>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3"/>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65" name="Google Shape;65;p43"/>
          <p:cNvCxnSpPr/>
          <p:nvPr/>
        </p:nvCxnSpPr>
        <p:spPr>
          <a:xfrm>
            <a:off x="1077013" y="1122363"/>
            <a:ext cx="8190973" cy="27797"/>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Chapter Slide (2)">
  <p:cSld name="6_Chapter Slide (2)">
    <p:spTree>
      <p:nvGrpSpPr>
        <p:cNvPr id="1" name="Shape 66"/>
        <p:cNvGrpSpPr/>
        <p:nvPr/>
      </p:nvGrpSpPr>
      <p:grpSpPr>
        <a:xfrm>
          <a:off x="0" y="0"/>
          <a:ext cx="0" cy="0"/>
          <a:chOff x="0" y="0"/>
          <a:chExt cx="0" cy="0"/>
        </a:xfrm>
      </p:grpSpPr>
      <p:pic>
        <p:nvPicPr>
          <p:cNvPr id="67" name="Google Shape;67;p44"/>
          <p:cNvPicPr preferRelativeResize="0"/>
          <p:nvPr/>
        </p:nvPicPr>
        <p:blipFill rotWithShape="1">
          <a:blip r:embed="rId2">
            <a:alphaModFix/>
          </a:blip>
          <a:srcRect/>
          <a:stretch/>
        </p:blipFill>
        <p:spPr>
          <a:xfrm>
            <a:off x="1185" y="0"/>
            <a:ext cx="12189630" cy="6858000"/>
          </a:xfrm>
          <a:prstGeom prst="rect">
            <a:avLst/>
          </a:prstGeom>
          <a:noFill/>
          <a:ln>
            <a:noFill/>
          </a:ln>
        </p:spPr>
      </p:pic>
      <p:pic>
        <p:nvPicPr>
          <p:cNvPr id="68" name="Google Shape;68;p44"/>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69" name="Google Shape;69;p44"/>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71" name="Google Shape;71;p44"/>
          <p:cNvCxnSpPr/>
          <p:nvPr/>
        </p:nvCxnSpPr>
        <p:spPr>
          <a:xfrm>
            <a:off x="1077013" y="1122363"/>
            <a:ext cx="6997604" cy="23747"/>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2"/>
        <p:cNvGrpSpPr/>
        <p:nvPr/>
      </p:nvGrpSpPr>
      <p:grpSpPr>
        <a:xfrm>
          <a:off x="0" y="0"/>
          <a:ext cx="0" cy="0"/>
          <a:chOff x="0" y="0"/>
          <a:chExt cx="0" cy="0"/>
        </a:xfrm>
      </p:grpSpPr>
      <p:sp>
        <p:nvSpPr>
          <p:cNvPr id="73" name="Google Shape;73;p45"/>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45"/>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5" name="Google Shape;75;p45"/>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76" name="Google Shape;76;p45"/>
          <p:cNvSpPr txBox="1">
            <a:spLocks noGrp="1"/>
          </p:cNvSpPr>
          <p:nvPr>
            <p:ph type="ctrTitle"/>
          </p:nvPr>
        </p:nvSpPr>
        <p:spPr>
          <a:xfrm>
            <a:off x="1071350" y="1499645"/>
            <a:ext cx="10065224" cy="2865490"/>
          </a:xfrm>
          <a:prstGeom prst="rect">
            <a:avLst/>
          </a:prstGeom>
          <a:noFill/>
          <a:ln>
            <a:noFill/>
          </a:ln>
        </p:spPr>
        <p:txBody>
          <a:bodyPr spcFirstLastPara="1" wrap="square" lIns="91425" tIns="45700" rIns="91425" bIns="0" anchor="ctr" anchorCtr="0">
            <a:noAutofit/>
          </a:bodyPr>
          <a:lstStyle>
            <a:lvl1pPr lvl="0" algn="ctr">
              <a:lnSpc>
                <a:spcPct val="90000"/>
              </a:lnSpc>
              <a:spcBef>
                <a:spcPts val="0"/>
              </a:spcBef>
              <a:spcAft>
                <a:spcPts val="0"/>
              </a:spcAft>
              <a:buClr>
                <a:schemeClr val="accent2"/>
              </a:buClr>
              <a:buSzPts val="3600"/>
              <a:buFont typeface="Arial"/>
              <a:buNone/>
              <a:defRPr sz="36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5"/>
          <p:cNvSpPr txBox="1">
            <a:spLocks noGrp="1"/>
          </p:cNvSpPr>
          <p:nvPr>
            <p:ph type="subTitle" idx="1"/>
          </p:nvPr>
        </p:nvSpPr>
        <p:spPr>
          <a:xfrm>
            <a:off x="1071349" y="4645214"/>
            <a:ext cx="10098358" cy="294935"/>
          </a:xfrm>
          <a:prstGeom prst="rect">
            <a:avLst/>
          </a:prstGeom>
          <a:noFill/>
          <a:ln>
            <a:noFill/>
          </a:ln>
        </p:spPr>
        <p:txBody>
          <a:bodyPr spcFirstLastPara="1" wrap="square" lIns="91425" tIns="0" rIns="91425" bIns="0" anchor="t" anchorCtr="0">
            <a:noAutofit/>
          </a:bodyPr>
          <a:lstStyle>
            <a:lvl1pPr lvl="0" algn="ctr">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8" name="Google Shape;78;p45"/>
          <p:cNvPicPr preferRelativeResize="0"/>
          <p:nvPr/>
        </p:nvPicPr>
        <p:blipFill rotWithShape="1">
          <a:blip r:embed="rId2">
            <a:alphaModFix/>
          </a:blip>
          <a:srcRect/>
          <a:stretch/>
        </p:blipFill>
        <p:spPr>
          <a:xfrm>
            <a:off x="10027715" y="6045257"/>
            <a:ext cx="1718512" cy="451153"/>
          </a:xfrm>
          <a:prstGeom prst="rect">
            <a:avLst/>
          </a:prstGeom>
          <a:noFill/>
          <a:ln>
            <a:noFill/>
          </a:ln>
        </p:spPr>
      </p:pic>
      <p:sp>
        <p:nvSpPr>
          <p:cNvPr id="79" name="Google Shape;79;p45"/>
          <p:cNvSpPr txBox="1">
            <a:spLocks noGrp="1"/>
          </p:cNvSpPr>
          <p:nvPr>
            <p:ph type="body" idx="2"/>
          </p:nvPr>
        </p:nvSpPr>
        <p:spPr>
          <a:xfrm>
            <a:off x="1071351" y="4945651"/>
            <a:ext cx="10098096" cy="283576"/>
          </a:xfrm>
          <a:prstGeom prst="rect">
            <a:avLst/>
          </a:prstGeom>
          <a:noFill/>
          <a:ln>
            <a:noFill/>
          </a:ln>
        </p:spPr>
        <p:txBody>
          <a:bodyPr spcFirstLastPara="1" wrap="square" lIns="91425" tIns="0" rIns="91425" bIns="0" anchor="t" anchorCtr="0">
            <a:noAutofit/>
          </a:bodyPr>
          <a:lstStyle>
            <a:lvl1pPr marL="457200" lvl="0" indent="-228600" algn="ctr">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0" name="Google Shape;80;p45"/>
          <p:cNvGrpSpPr/>
          <p:nvPr/>
        </p:nvGrpSpPr>
        <p:grpSpPr>
          <a:xfrm>
            <a:off x="1849706" y="609539"/>
            <a:ext cx="914400" cy="914400"/>
            <a:chOff x="1849706" y="609539"/>
            <a:chExt cx="914400" cy="914400"/>
          </a:xfrm>
        </p:grpSpPr>
        <p:sp>
          <p:nvSpPr>
            <p:cNvPr id="81" name="Google Shape;81;p45"/>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2" name="Google Shape;82;p45"/>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83" name="Google Shape;83;p45"/>
          <p:cNvGrpSpPr/>
          <p:nvPr/>
        </p:nvGrpSpPr>
        <p:grpSpPr>
          <a:xfrm rot="10800000">
            <a:off x="9516557" y="5222468"/>
            <a:ext cx="914400" cy="914400"/>
            <a:chOff x="1849706" y="609539"/>
            <a:chExt cx="914400" cy="914400"/>
          </a:xfrm>
        </p:grpSpPr>
        <p:sp>
          <p:nvSpPr>
            <p:cNvPr id="84" name="Google Shape;84;p45"/>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5" name="Google Shape;85;p45"/>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pic>
        <p:nvPicPr>
          <p:cNvPr id="86" name="Google Shape;86;p45"/>
          <p:cNvPicPr preferRelativeResize="0"/>
          <p:nvPr/>
        </p:nvPicPr>
        <p:blipFill rotWithShape="1">
          <a:blip r:embed="rId4">
            <a:alphaModFix/>
          </a:blip>
          <a:srcRect l="29644" t="6053" r="30725" b="6243"/>
          <a:stretch/>
        </p:blipFill>
        <p:spPr>
          <a:xfrm>
            <a:off x="429491" y="4461163"/>
            <a:ext cx="1233054" cy="21613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87"/>
        <p:cNvGrpSpPr/>
        <p:nvPr/>
      </p:nvGrpSpPr>
      <p:grpSpPr>
        <a:xfrm>
          <a:off x="0" y="0"/>
          <a:ext cx="0" cy="0"/>
          <a:chOff x="0" y="0"/>
          <a:chExt cx="0" cy="0"/>
        </a:xfrm>
      </p:grpSpPr>
      <p:sp>
        <p:nvSpPr>
          <p:cNvPr id="88" name="Google Shape;88;p46"/>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46"/>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90" name="Google Shape;90;p46"/>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91" name="Google Shape;91;p46"/>
          <p:cNvSpPr txBox="1">
            <a:spLocks noGrp="1"/>
          </p:cNvSpPr>
          <p:nvPr>
            <p:ph type="ctrTitle"/>
          </p:nvPr>
        </p:nvSpPr>
        <p:spPr>
          <a:xfrm>
            <a:off x="1071350" y="1499645"/>
            <a:ext cx="10065224" cy="2865490"/>
          </a:xfrm>
          <a:prstGeom prst="rect">
            <a:avLst/>
          </a:prstGeom>
          <a:noFill/>
          <a:ln>
            <a:noFill/>
          </a:ln>
        </p:spPr>
        <p:txBody>
          <a:bodyPr spcFirstLastPara="1" wrap="square" lIns="91425" tIns="45700" rIns="91425" bIns="0" anchor="ctr" anchorCtr="0">
            <a:noAutofit/>
          </a:bodyPr>
          <a:lstStyle>
            <a:lvl1pPr lvl="0" algn="ctr">
              <a:lnSpc>
                <a:spcPct val="90000"/>
              </a:lnSpc>
              <a:spcBef>
                <a:spcPts val="0"/>
              </a:spcBef>
              <a:spcAft>
                <a:spcPts val="0"/>
              </a:spcAft>
              <a:buClr>
                <a:schemeClr val="accent2"/>
              </a:buClr>
              <a:buSzPts val="3600"/>
              <a:buFont typeface="Arial"/>
              <a:buNone/>
              <a:defRPr sz="36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6"/>
          <p:cNvSpPr txBox="1">
            <a:spLocks noGrp="1"/>
          </p:cNvSpPr>
          <p:nvPr>
            <p:ph type="subTitle" idx="1"/>
          </p:nvPr>
        </p:nvSpPr>
        <p:spPr>
          <a:xfrm>
            <a:off x="1071349" y="4645214"/>
            <a:ext cx="10098358" cy="294935"/>
          </a:xfrm>
          <a:prstGeom prst="rect">
            <a:avLst/>
          </a:prstGeom>
          <a:noFill/>
          <a:ln>
            <a:noFill/>
          </a:ln>
        </p:spPr>
        <p:txBody>
          <a:bodyPr spcFirstLastPara="1" wrap="square" lIns="91425" tIns="0" rIns="91425" bIns="0" anchor="t" anchorCtr="0">
            <a:noAutofit/>
          </a:bodyPr>
          <a:lstStyle>
            <a:lvl1pPr lvl="0" algn="ctr">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3" name="Google Shape;93;p46"/>
          <p:cNvPicPr preferRelativeResize="0"/>
          <p:nvPr/>
        </p:nvPicPr>
        <p:blipFill rotWithShape="1">
          <a:blip r:embed="rId2">
            <a:alphaModFix/>
          </a:blip>
          <a:srcRect/>
          <a:stretch/>
        </p:blipFill>
        <p:spPr>
          <a:xfrm>
            <a:off x="10027715" y="6045257"/>
            <a:ext cx="1718512" cy="451153"/>
          </a:xfrm>
          <a:prstGeom prst="rect">
            <a:avLst/>
          </a:prstGeom>
          <a:noFill/>
          <a:ln>
            <a:noFill/>
          </a:ln>
        </p:spPr>
      </p:pic>
      <p:sp>
        <p:nvSpPr>
          <p:cNvPr id="94" name="Google Shape;94;p46"/>
          <p:cNvSpPr txBox="1">
            <a:spLocks noGrp="1"/>
          </p:cNvSpPr>
          <p:nvPr>
            <p:ph type="body" idx="2"/>
          </p:nvPr>
        </p:nvSpPr>
        <p:spPr>
          <a:xfrm>
            <a:off x="1071351" y="4945651"/>
            <a:ext cx="10098096" cy="283576"/>
          </a:xfrm>
          <a:prstGeom prst="rect">
            <a:avLst/>
          </a:prstGeom>
          <a:noFill/>
          <a:ln>
            <a:noFill/>
          </a:ln>
        </p:spPr>
        <p:txBody>
          <a:bodyPr spcFirstLastPara="1" wrap="square" lIns="91425" tIns="0" rIns="91425" bIns="0" anchor="t" anchorCtr="0">
            <a:noAutofit/>
          </a:bodyPr>
          <a:lstStyle>
            <a:lvl1pPr marL="457200" lvl="0" indent="-228600" algn="ctr">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5" name="Google Shape;95;p46"/>
          <p:cNvGrpSpPr/>
          <p:nvPr/>
        </p:nvGrpSpPr>
        <p:grpSpPr>
          <a:xfrm>
            <a:off x="1849706" y="609539"/>
            <a:ext cx="914400" cy="914400"/>
            <a:chOff x="1849706" y="609539"/>
            <a:chExt cx="914400" cy="914400"/>
          </a:xfrm>
        </p:grpSpPr>
        <p:sp>
          <p:nvSpPr>
            <p:cNvPr id="96" name="Google Shape;96;p46"/>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7" name="Google Shape;97;p46"/>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98" name="Google Shape;98;p46"/>
          <p:cNvGrpSpPr/>
          <p:nvPr/>
        </p:nvGrpSpPr>
        <p:grpSpPr>
          <a:xfrm rot="10800000">
            <a:off x="9516557" y="5222468"/>
            <a:ext cx="914400" cy="914400"/>
            <a:chOff x="1849706" y="609539"/>
            <a:chExt cx="914400" cy="914400"/>
          </a:xfrm>
        </p:grpSpPr>
        <p:sp>
          <p:nvSpPr>
            <p:cNvPr id="99" name="Google Shape;99;p46"/>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0" name="Google Shape;100;p46"/>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pic>
        <p:nvPicPr>
          <p:cNvPr id="101" name="Google Shape;101;p46"/>
          <p:cNvPicPr preferRelativeResize="0"/>
          <p:nvPr/>
        </p:nvPicPr>
        <p:blipFill rotWithShape="1">
          <a:blip r:embed="rId4">
            <a:alphaModFix/>
          </a:blip>
          <a:srcRect/>
          <a:stretch/>
        </p:blipFill>
        <p:spPr>
          <a:xfrm>
            <a:off x="584916" y="4542732"/>
            <a:ext cx="972867" cy="21672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102"/>
        <p:cNvGrpSpPr/>
        <p:nvPr/>
      </p:nvGrpSpPr>
      <p:grpSpPr>
        <a:xfrm>
          <a:off x="0" y="0"/>
          <a:ext cx="0" cy="0"/>
          <a:chOff x="0" y="0"/>
          <a:chExt cx="0" cy="0"/>
        </a:xfrm>
      </p:grpSpPr>
      <p:sp>
        <p:nvSpPr>
          <p:cNvPr id="103" name="Google Shape;103;p47"/>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47"/>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05" name="Google Shape;105;p47"/>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06" name="Google Shape;106;p47"/>
          <p:cNvSpPr txBox="1">
            <a:spLocks noGrp="1"/>
          </p:cNvSpPr>
          <p:nvPr>
            <p:ph type="ctrTitle"/>
          </p:nvPr>
        </p:nvSpPr>
        <p:spPr>
          <a:xfrm>
            <a:off x="1071350" y="1499645"/>
            <a:ext cx="10065224" cy="2865490"/>
          </a:xfrm>
          <a:prstGeom prst="rect">
            <a:avLst/>
          </a:prstGeom>
          <a:noFill/>
          <a:ln>
            <a:noFill/>
          </a:ln>
        </p:spPr>
        <p:txBody>
          <a:bodyPr spcFirstLastPara="1" wrap="square" lIns="91425" tIns="45700" rIns="91425" bIns="0" anchor="ctr" anchorCtr="0">
            <a:noAutofit/>
          </a:bodyPr>
          <a:lstStyle>
            <a:lvl1pPr lvl="0" algn="ctr">
              <a:lnSpc>
                <a:spcPct val="90000"/>
              </a:lnSpc>
              <a:spcBef>
                <a:spcPts val="0"/>
              </a:spcBef>
              <a:spcAft>
                <a:spcPts val="0"/>
              </a:spcAft>
              <a:buClr>
                <a:schemeClr val="accent2"/>
              </a:buClr>
              <a:buSzPts val="3600"/>
              <a:buFont typeface="Arial"/>
              <a:buNone/>
              <a:defRPr sz="36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7"/>
          <p:cNvSpPr txBox="1">
            <a:spLocks noGrp="1"/>
          </p:cNvSpPr>
          <p:nvPr>
            <p:ph type="subTitle" idx="1"/>
          </p:nvPr>
        </p:nvSpPr>
        <p:spPr>
          <a:xfrm>
            <a:off x="1071349" y="4645214"/>
            <a:ext cx="10098358" cy="294935"/>
          </a:xfrm>
          <a:prstGeom prst="rect">
            <a:avLst/>
          </a:prstGeom>
          <a:noFill/>
          <a:ln>
            <a:noFill/>
          </a:ln>
        </p:spPr>
        <p:txBody>
          <a:bodyPr spcFirstLastPara="1" wrap="square" lIns="91425" tIns="0" rIns="91425" bIns="0" anchor="t" anchorCtr="0">
            <a:noAutofit/>
          </a:bodyPr>
          <a:lstStyle>
            <a:lvl1pPr lvl="0" algn="ctr">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8" name="Google Shape;108;p47"/>
          <p:cNvPicPr preferRelativeResize="0"/>
          <p:nvPr/>
        </p:nvPicPr>
        <p:blipFill rotWithShape="1">
          <a:blip r:embed="rId2">
            <a:alphaModFix/>
          </a:blip>
          <a:srcRect/>
          <a:stretch/>
        </p:blipFill>
        <p:spPr>
          <a:xfrm>
            <a:off x="10027715" y="6045257"/>
            <a:ext cx="1718512" cy="451153"/>
          </a:xfrm>
          <a:prstGeom prst="rect">
            <a:avLst/>
          </a:prstGeom>
          <a:noFill/>
          <a:ln>
            <a:noFill/>
          </a:ln>
        </p:spPr>
      </p:pic>
      <p:sp>
        <p:nvSpPr>
          <p:cNvPr id="109" name="Google Shape;109;p47"/>
          <p:cNvSpPr txBox="1">
            <a:spLocks noGrp="1"/>
          </p:cNvSpPr>
          <p:nvPr>
            <p:ph type="body" idx="2"/>
          </p:nvPr>
        </p:nvSpPr>
        <p:spPr>
          <a:xfrm>
            <a:off x="1071351" y="4945651"/>
            <a:ext cx="10098096" cy="283576"/>
          </a:xfrm>
          <a:prstGeom prst="rect">
            <a:avLst/>
          </a:prstGeom>
          <a:noFill/>
          <a:ln>
            <a:noFill/>
          </a:ln>
        </p:spPr>
        <p:txBody>
          <a:bodyPr spcFirstLastPara="1" wrap="square" lIns="91425" tIns="0" rIns="91425" bIns="0" anchor="t" anchorCtr="0">
            <a:noAutofit/>
          </a:bodyPr>
          <a:lstStyle>
            <a:lvl1pPr marL="457200" lvl="0" indent="-228600" algn="ctr">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0" name="Google Shape;110;p47"/>
          <p:cNvGrpSpPr/>
          <p:nvPr/>
        </p:nvGrpSpPr>
        <p:grpSpPr>
          <a:xfrm>
            <a:off x="1849706" y="609539"/>
            <a:ext cx="914400" cy="914400"/>
            <a:chOff x="1849706" y="609539"/>
            <a:chExt cx="914400" cy="914400"/>
          </a:xfrm>
        </p:grpSpPr>
        <p:sp>
          <p:nvSpPr>
            <p:cNvPr id="111" name="Google Shape;111;p47"/>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2" name="Google Shape;112;p47"/>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113" name="Google Shape;113;p47"/>
          <p:cNvGrpSpPr/>
          <p:nvPr/>
        </p:nvGrpSpPr>
        <p:grpSpPr>
          <a:xfrm rot="10800000">
            <a:off x="9516557" y="5222468"/>
            <a:ext cx="914400" cy="914400"/>
            <a:chOff x="1849706" y="609539"/>
            <a:chExt cx="914400" cy="914400"/>
          </a:xfrm>
        </p:grpSpPr>
        <p:sp>
          <p:nvSpPr>
            <p:cNvPr id="114" name="Google Shape;114;p47"/>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5" name="Google Shape;115;p47"/>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pic>
        <p:nvPicPr>
          <p:cNvPr id="116" name="Google Shape;116;p47"/>
          <p:cNvPicPr preferRelativeResize="0"/>
          <p:nvPr/>
        </p:nvPicPr>
        <p:blipFill rotWithShape="1">
          <a:blip r:embed="rId4">
            <a:alphaModFix/>
          </a:blip>
          <a:srcRect/>
          <a:stretch/>
        </p:blipFill>
        <p:spPr>
          <a:xfrm>
            <a:off x="608040" y="4593727"/>
            <a:ext cx="2050083" cy="19275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17"/>
        <p:cNvGrpSpPr/>
        <p:nvPr/>
      </p:nvGrpSpPr>
      <p:grpSpPr>
        <a:xfrm>
          <a:off x="0" y="0"/>
          <a:ext cx="0" cy="0"/>
          <a:chOff x="0" y="0"/>
          <a:chExt cx="0" cy="0"/>
        </a:xfrm>
      </p:grpSpPr>
      <p:sp>
        <p:nvSpPr>
          <p:cNvPr id="118" name="Google Shape;118;p48"/>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9" name="Google Shape;119;p48"/>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20" name="Google Shape;120;p48"/>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21" name="Google Shape;121;p48"/>
          <p:cNvSpPr txBox="1">
            <a:spLocks noGrp="1"/>
          </p:cNvSpPr>
          <p:nvPr>
            <p:ph type="ctrTitle"/>
          </p:nvPr>
        </p:nvSpPr>
        <p:spPr>
          <a:xfrm>
            <a:off x="1071350" y="1499645"/>
            <a:ext cx="10065224" cy="2865490"/>
          </a:xfrm>
          <a:prstGeom prst="rect">
            <a:avLst/>
          </a:prstGeom>
          <a:noFill/>
          <a:ln>
            <a:noFill/>
          </a:ln>
        </p:spPr>
        <p:txBody>
          <a:bodyPr spcFirstLastPara="1" wrap="square" lIns="91425" tIns="45700" rIns="91425" bIns="0" anchor="ctr" anchorCtr="0">
            <a:noAutofit/>
          </a:bodyPr>
          <a:lstStyle>
            <a:lvl1pPr lvl="0" algn="ctr">
              <a:lnSpc>
                <a:spcPct val="90000"/>
              </a:lnSpc>
              <a:spcBef>
                <a:spcPts val="0"/>
              </a:spcBef>
              <a:spcAft>
                <a:spcPts val="0"/>
              </a:spcAft>
              <a:buClr>
                <a:schemeClr val="accent2"/>
              </a:buClr>
              <a:buSzPts val="3600"/>
              <a:buFont typeface="Arial"/>
              <a:buNone/>
              <a:defRPr sz="36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8"/>
          <p:cNvSpPr txBox="1">
            <a:spLocks noGrp="1"/>
          </p:cNvSpPr>
          <p:nvPr>
            <p:ph type="subTitle" idx="1"/>
          </p:nvPr>
        </p:nvSpPr>
        <p:spPr>
          <a:xfrm>
            <a:off x="1071349" y="4645214"/>
            <a:ext cx="10098358" cy="294935"/>
          </a:xfrm>
          <a:prstGeom prst="rect">
            <a:avLst/>
          </a:prstGeom>
          <a:noFill/>
          <a:ln>
            <a:noFill/>
          </a:ln>
        </p:spPr>
        <p:txBody>
          <a:bodyPr spcFirstLastPara="1" wrap="square" lIns="91425" tIns="0" rIns="91425" bIns="0" anchor="t" anchorCtr="0">
            <a:noAutofit/>
          </a:bodyPr>
          <a:lstStyle>
            <a:lvl1pPr lvl="0" algn="ctr">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3" name="Google Shape;123;p48"/>
          <p:cNvPicPr preferRelativeResize="0"/>
          <p:nvPr/>
        </p:nvPicPr>
        <p:blipFill rotWithShape="1">
          <a:blip r:embed="rId2">
            <a:alphaModFix/>
          </a:blip>
          <a:srcRect/>
          <a:stretch/>
        </p:blipFill>
        <p:spPr>
          <a:xfrm>
            <a:off x="10027715" y="6045257"/>
            <a:ext cx="1718512" cy="451153"/>
          </a:xfrm>
          <a:prstGeom prst="rect">
            <a:avLst/>
          </a:prstGeom>
          <a:noFill/>
          <a:ln>
            <a:noFill/>
          </a:ln>
        </p:spPr>
      </p:pic>
      <p:sp>
        <p:nvSpPr>
          <p:cNvPr id="124" name="Google Shape;124;p48"/>
          <p:cNvSpPr txBox="1">
            <a:spLocks noGrp="1"/>
          </p:cNvSpPr>
          <p:nvPr>
            <p:ph type="body" idx="2"/>
          </p:nvPr>
        </p:nvSpPr>
        <p:spPr>
          <a:xfrm>
            <a:off x="1071351" y="4945651"/>
            <a:ext cx="10098096" cy="283576"/>
          </a:xfrm>
          <a:prstGeom prst="rect">
            <a:avLst/>
          </a:prstGeom>
          <a:noFill/>
          <a:ln>
            <a:noFill/>
          </a:ln>
        </p:spPr>
        <p:txBody>
          <a:bodyPr spcFirstLastPara="1" wrap="square" lIns="91425" tIns="0" rIns="91425" bIns="0" anchor="t" anchorCtr="0">
            <a:noAutofit/>
          </a:bodyPr>
          <a:lstStyle>
            <a:lvl1pPr marL="457200" lvl="0" indent="-228600" algn="ctr">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5" name="Google Shape;125;p48"/>
          <p:cNvGrpSpPr/>
          <p:nvPr/>
        </p:nvGrpSpPr>
        <p:grpSpPr>
          <a:xfrm>
            <a:off x="1849706" y="609539"/>
            <a:ext cx="914400" cy="914400"/>
            <a:chOff x="1849706" y="609539"/>
            <a:chExt cx="914400" cy="914400"/>
          </a:xfrm>
        </p:grpSpPr>
        <p:sp>
          <p:nvSpPr>
            <p:cNvPr id="126" name="Google Shape;126;p48"/>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7" name="Google Shape;127;p48"/>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128" name="Google Shape;128;p48"/>
          <p:cNvGrpSpPr/>
          <p:nvPr/>
        </p:nvGrpSpPr>
        <p:grpSpPr>
          <a:xfrm rot="10800000">
            <a:off x="9516557" y="5222468"/>
            <a:ext cx="914400" cy="914400"/>
            <a:chOff x="1849706" y="609539"/>
            <a:chExt cx="914400" cy="914400"/>
          </a:xfrm>
        </p:grpSpPr>
        <p:sp>
          <p:nvSpPr>
            <p:cNvPr id="129" name="Google Shape;129;p48"/>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0" name="Google Shape;130;p48"/>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pic>
        <p:nvPicPr>
          <p:cNvPr id="131" name="Google Shape;131;p48"/>
          <p:cNvPicPr preferRelativeResize="0"/>
          <p:nvPr/>
        </p:nvPicPr>
        <p:blipFill rotWithShape="1">
          <a:blip r:embed="rId4">
            <a:alphaModFix/>
          </a:blip>
          <a:srcRect/>
          <a:stretch/>
        </p:blipFill>
        <p:spPr>
          <a:xfrm>
            <a:off x="586100" y="4639713"/>
            <a:ext cx="969978" cy="18566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32"/>
        <p:cNvGrpSpPr/>
        <p:nvPr/>
      </p:nvGrpSpPr>
      <p:grpSpPr>
        <a:xfrm>
          <a:off x="0" y="0"/>
          <a:ext cx="0" cy="0"/>
          <a:chOff x="0" y="0"/>
          <a:chExt cx="0" cy="0"/>
        </a:xfrm>
      </p:grpSpPr>
      <p:sp>
        <p:nvSpPr>
          <p:cNvPr id="133" name="Google Shape;133;p49"/>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49"/>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35" name="Google Shape;135;p49"/>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36" name="Google Shape;136;p49"/>
          <p:cNvSpPr txBox="1">
            <a:spLocks noGrp="1"/>
          </p:cNvSpPr>
          <p:nvPr>
            <p:ph type="ctrTitle"/>
          </p:nvPr>
        </p:nvSpPr>
        <p:spPr>
          <a:xfrm>
            <a:off x="1071350" y="1499645"/>
            <a:ext cx="10065224" cy="2865490"/>
          </a:xfrm>
          <a:prstGeom prst="rect">
            <a:avLst/>
          </a:prstGeom>
          <a:noFill/>
          <a:ln>
            <a:noFill/>
          </a:ln>
        </p:spPr>
        <p:txBody>
          <a:bodyPr spcFirstLastPara="1" wrap="square" lIns="91425" tIns="45700" rIns="91425" bIns="0" anchor="ctr" anchorCtr="0">
            <a:noAutofit/>
          </a:bodyPr>
          <a:lstStyle>
            <a:lvl1pPr lvl="0" algn="ctr">
              <a:lnSpc>
                <a:spcPct val="90000"/>
              </a:lnSpc>
              <a:spcBef>
                <a:spcPts val="0"/>
              </a:spcBef>
              <a:spcAft>
                <a:spcPts val="0"/>
              </a:spcAft>
              <a:buClr>
                <a:schemeClr val="accent2"/>
              </a:buClr>
              <a:buSzPts val="3600"/>
              <a:buFont typeface="Arial"/>
              <a:buNone/>
              <a:defRPr sz="36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49"/>
          <p:cNvSpPr txBox="1">
            <a:spLocks noGrp="1"/>
          </p:cNvSpPr>
          <p:nvPr>
            <p:ph type="subTitle" idx="1"/>
          </p:nvPr>
        </p:nvSpPr>
        <p:spPr>
          <a:xfrm>
            <a:off x="1071349" y="4645214"/>
            <a:ext cx="10098358" cy="294935"/>
          </a:xfrm>
          <a:prstGeom prst="rect">
            <a:avLst/>
          </a:prstGeom>
          <a:noFill/>
          <a:ln>
            <a:noFill/>
          </a:ln>
        </p:spPr>
        <p:txBody>
          <a:bodyPr spcFirstLastPara="1" wrap="square" lIns="91425" tIns="0" rIns="91425" bIns="0" anchor="t" anchorCtr="0">
            <a:noAutofit/>
          </a:bodyPr>
          <a:lstStyle>
            <a:lvl1pPr lvl="0" algn="ctr">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8" name="Google Shape;138;p49"/>
          <p:cNvPicPr preferRelativeResize="0"/>
          <p:nvPr/>
        </p:nvPicPr>
        <p:blipFill rotWithShape="1">
          <a:blip r:embed="rId2">
            <a:alphaModFix/>
          </a:blip>
          <a:srcRect/>
          <a:stretch/>
        </p:blipFill>
        <p:spPr>
          <a:xfrm>
            <a:off x="10027715" y="6045257"/>
            <a:ext cx="1718512" cy="451153"/>
          </a:xfrm>
          <a:prstGeom prst="rect">
            <a:avLst/>
          </a:prstGeom>
          <a:noFill/>
          <a:ln>
            <a:noFill/>
          </a:ln>
        </p:spPr>
      </p:pic>
      <p:sp>
        <p:nvSpPr>
          <p:cNvPr id="139" name="Google Shape;139;p49"/>
          <p:cNvSpPr txBox="1">
            <a:spLocks noGrp="1"/>
          </p:cNvSpPr>
          <p:nvPr>
            <p:ph type="body" idx="2"/>
          </p:nvPr>
        </p:nvSpPr>
        <p:spPr>
          <a:xfrm>
            <a:off x="1071351" y="4945651"/>
            <a:ext cx="10098096" cy="283576"/>
          </a:xfrm>
          <a:prstGeom prst="rect">
            <a:avLst/>
          </a:prstGeom>
          <a:noFill/>
          <a:ln>
            <a:noFill/>
          </a:ln>
        </p:spPr>
        <p:txBody>
          <a:bodyPr spcFirstLastPara="1" wrap="square" lIns="91425" tIns="0" rIns="91425" bIns="0" anchor="t" anchorCtr="0">
            <a:noAutofit/>
          </a:bodyPr>
          <a:lstStyle>
            <a:lvl1pPr marL="457200" lvl="0" indent="-228600" algn="ctr">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0" name="Google Shape;140;p49"/>
          <p:cNvGrpSpPr/>
          <p:nvPr/>
        </p:nvGrpSpPr>
        <p:grpSpPr>
          <a:xfrm>
            <a:off x="1849706" y="609539"/>
            <a:ext cx="914400" cy="914400"/>
            <a:chOff x="1849706" y="609539"/>
            <a:chExt cx="914400" cy="914400"/>
          </a:xfrm>
        </p:grpSpPr>
        <p:sp>
          <p:nvSpPr>
            <p:cNvPr id="141" name="Google Shape;141;p49"/>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2" name="Google Shape;142;p49"/>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143" name="Google Shape;143;p49"/>
          <p:cNvGrpSpPr/>
          <p:nvPr/>
        </p:nvGrpSpPr>
        <p:grpSpPr>
          <a:xfrm rot="10800000">
            <a:off x="9516557" y="5222468"/>
            <a:ext cx="914400" cy="914400"/>
            <a:chOff x="1849706" y="609539"/>
            <a:chExt cx="914400" cy="914400"/>
          </a:xfrm>
        </p:grpSpPr>
        <p:sp>
          <p:nvSpPr>
            <p:cNvPr id="144" name="Google Shape;144;p49"/>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5" name="Google Shape;145;p49"/>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pic>
        <p:nvPicPr>
          <p:cNvPr id="146" name="Google Shape;146;p49"/>
          <p:cNvPicPr preferRelativeResize="0"/>
          <p:nvPr/>
        </p:nvPicPr>
        <p:blipFill rotWithShape="1">
          <a:blip r:embed="rId4">
            <a:alphaModFix/>
          </a:blip>
          <a:srcRect/>
          <a:stretch/>
        </p:blipFill>
        <p:spPr>
          <a:xfrm>
            <a:off x="433770" y="4278124"/>
            <a:ext cx="1540612" cy="221828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47"/>
        <p:cNvGrpSpPr/>
        <p:nvPr/>
      </p:nvGrpSpPr>
      <p:grpSpPr>
        <a:xfrm>
          <a:off x="0" y="0"/>
          <a:ext cx="0" cy="0"/>
          <a:chOff x="0" y="0"/>
          <a:chExt cx="0" cy="0"/>
        </a:xfrm>
      </p:grpSpPr>
      <p:sp>
        <p:nvSpPr>
          <p:cNvPr id="148" name="Google Shape;148;p50"/>
          <p:cNvSpPr/>
          <p:nvPr/>
        </p:nvSpPr>
        <p:spPr>
          <a:xfrm>
            <a:off x="-636"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50"/>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0" name="Google Shape;150;p50"/>
          <p:cNvGrpSpPr/>
          <p:nvPr/>
        </p:nvGrpSpPr>
        <p:grpSpPr>
          <a:xfrm>
            <a:off x="1849706" y="609539"/>
            <a:ext cx="914400" cy="914400"/>
            <a:chOff x="1849706" y="609539"/>
            <a:chExt cx="914400" cy="914400"/>
          </a:xfrm>
        </p:grpSpPr>
        <p:sp>
          <p:nvSpPr>
            <p:cNvPr id="151" name="Google Shape;151;p50"/>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2" name="Google Shape;152;p50"/>
            <p:cNvPicPr preferRelativeResize="0"/>
            <p:nvPr/>
          </p:nvPicPr>
          <p:blipFill rotWithShape="1">
            <a:blip r:embed="rId2">
              <a:alphaModFix/>
            </a:blip>
            <a:srcRect/>
            <a:stretch/>
          </p:blipFill>
          <p:spPr>
            <a:xfrm rot="10800000">
              <a:off x="1849706" y="707095"/>
              <a:ext cx="914400" cy="719289"/>
            </a:xfrm>
            <a:prstGeom prst="rect">
              <a:avLst/>
            </a:prstGeom>
            <a:noFill/>
            <a:ln>
              <a:noFill/>
            </a:ln>
          </p:spPr>
        </p:pic>
      </p:grpSp>
      <p:grpSp>
        <p:nvGrpSpPr>
          <p:cNvPr id="153" name="Google Shape;153;p50"/>
          <p:cNvGrpSpPr/>
          <p:nvPr/>
        </p:nvGrpSpPr>
        <p:grpSpPr>
          <a:xfrm rot="10800000">
            <a:off x="9516557" y="5222468"/>
            <a:ext cx="914400" cy="914400"/>
            <a:chOff x="1849706" y="609539"/>
            <a:chExt cx="914400" cy="914400"/>
          </a:xfrm>
        </p:grpSpPr>
        <p:sp>
          <p:nvSpPr>
            <p:cNvPr id="154" name="Google Shape;154;p50"/>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5" name="Google Shape;155;p50"/>
            <p:cNvPicPr preferRelativeResize="0"/>
            <p:nvPr/>
          </p:nvPicPr>
          <p:blipFill rotWithShape="1">
            <a:blip r:embed="rId2">
              <a:alphaModFix/>
            </a:blip>
            <a:srcRect/>
            <a:stretch/>
          </p:blipFill>
          <p:spPr>
            <a:xfrm rot="10800000">
              <a:off x="1849706" y="707095"/>
              <a:ext cx="914400" cy="719289"/>
            </a:xfrm>
            <a:prstGeom prst="rect">
              <a:avLst/>
            </a:prstGeom>
            <a:noFill/>
            <a:ln>
              <a:noFill/>
            </a:ln>
          </p:spPr>
        </p:pic>
      </p:grpSp>
      <p:cxnSp>
        <p:nvCxnSpPr>
          <p:cNvPr id="156" name="Google Shape;156;p50"/>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57" name="Google Shape;157;p50"/>
          <p:cNvSpPr txBox="1">
            <a:spLocks noGrp="1"/>
          </p:cNvSpPr>
          <p:nvPr>
            <p:ph type="ctrTitle"/>
          </p:nvPr>
        </p:nvSpPr>
        <p:spPr>
          <a:xfrm>
            <a:off x="3897700" y="1523939"/>
            <a:ext cx="6944400" cy="2841196"/>
          </a:xfrm>
          <a:prstGeom prst="rect">
            <a:avLst/>
          </a:prstGeom>
          <a:noFill/>
          <a:ln>
            <a:noFill/>
          </a:ln>
        </p:spPr>
        <p:txBody>
          <a:bodyPr spcFirstLastPara="1" wrap="square" lIns="91425" tIns="45700" rIns="91425" bIns="0" anchor="ctr" anchorCtr="0">
            <a:noAutofit/>
          </a:bodyPr>
          <a:lstStyle>
            <a:lvl1pPr lvl="0" algn="l">
              <a:lnSpc>
                <a:spcPct val="90000"/>
              </a:lnSpc>
              <a:spcBef>
                <a:spcPts val="0"/>
              </a:spcBef>
              <a:spcAft>
                <a:spcPts val="0"/>
              </a:spcAft>
              <a:buClr>
                <a:schemeClr val="accent2"/>
              </a:buClr>
              <a:buSzPts val="2800"/>
              <a:buFont typeface="Arial"/>
              <a:buNone/>
              <a:defRPr sz="28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0"/>
          <p:cNvSpPr txBox="1">
            <a:spLocks noGrp="1"/>
          </p:cNvSpPr>
          <p:nvPr>
            <p:ph type="subTitle" idx="1"/>
          </p:nvPr>
        </p:nvSpPr>
        <p:spPr>
          <a:xfrm>
            <a:off x="3897699" y="4645214"/>
            <a:ext cx="6977533" cy="294935"/>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9" name="Google Shape;159;p50"/>
          <p:cNvPicPr preferRelativeResize="0"/>
          <p:nvPr/>
        </p:nvPicPr>
        <p:blipFill rotWithShape="1">
          <a:blip r:embed="rId3">
            <a:alphaModFix/>
          </a:blip>
          <a:srcRect/>
          <a:stretch/>
        </p:blipFill>
        <p:spPr>
          <a:xfrm>
            <a:off x="10027715" y="6045257"/>
            <a:ext cx="1718512" cy="451153"/>
          </a:xfrm>
          <a:prstGeom prst="rect">
            <a:avLst/>
          </a:prstGeom>
          <a:noFill/>
          <a:ln>
            <a:noFill/>
          </a:ln>
        </p:spPr>
      </p:pic>
      <p:sp>
        <p:nvSpPr>
          <p:cNvPr id="160" name="Google Shape;160;p50"/>
          <p:cNvSpPr txBox="1">
            <a:spLocks noGrp="1"/>
          </p:cNvSpPr>
          <p:nvPr>
            <p:ph type="body" idx="2"/>
          </p:nvPr>
        </p:nvSpPr>
        <p:spPr>
          <a:xfrm>
            <a:off x="3897697" y="4945651"/>
            <a:ext cx="6977275" cy="283576"/>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50"/>
          <p:cNvPicPr preferRelativeResize="0"/>
          <p:nvPr/>
        </p:nvPicPr>
        <p:blipFill rotWithShape="1">
          <a:blip r:embed="rId4">
            <a:alphaModFix/>
          </a:blip>
          <a:srcRect l="27286" t="13136" r="7630"/>
          <a:stretch/>
        </p:blipFill>
        <p:spPr>
          <a:xfrm>
            <a:off x="-15498" y="1503336"/>
            <a:ext cx="3766088" cy="357027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62"/>
        <p:cNvGrpSpPr/>
        <p:nvPr/>
      </p:nvGrpSpPr>
      <p:grpSpPr>
        <a:xfrm>
          <a:off x="0" y="0"/>
          <a:ext cx="0" cy="0"/>
          <a:chOff x="0" y="0"/>
          <a:chExt cx="0" cy="0"/>
        </a:xfrm>
      </p:grpSpPr>
      <p:sp>
        <p:nvSpPr>
          <p:cNvPr id="163" name="Google Shape;163;p51"/>
          <p:cNvSpPr/>
          <p:nvPr/>
        </p:nvSpPr>
        <p:spPr>
          <a:xfrm>
            <a:off x="-636"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51"/>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5" name="Google Shape;165;p51"/>
          <p:cNvPicPr preferRelativeResize="0"/>
          <p:nvPr/>
        </p:nvPicPr>
        <p:blipFill rotWithShape="1">
          <a:blip r:embed="rId2">
            <a:alphaModFix/>
          </a:blip>
          <a:srcRect l="25853" t="8280" r="3918" b="10191"/>
          <a:stretch/>
        </p:blipFill>
        <p:spPr>
          <a:xfrm>
            <a:off x="-13855" y="1510146"/>
            <a:ext cx="3629891" cy="3546764"/>
          </a:xfrm>
          <a:prstGeom prst="rect">
            <a:avLst/>
          </a:prstGeom>
          <a:noFill/>
          <a:ln>
            <a:noFill/>
          </a:ln>
        </p:spPr>
      </p:pic>
      <p:grpSp>
        <p:nvGrpSpPr>
          <p:cNvPr id="166" name="Google Shape;166;p51"/>
          <p:cNvGrpSpPr/>
          <p:nvPr/>
        </p:nvGrpSpPr>
        <p:grpSpPr>
          <a:xfrm>
            <a:off x="1849706" y="609539"/>
            <a:ext cx="914400" cy="914400"/>
            <a:chOff x="1849706" y="609539"/>
            <a:chExt cx="914400" cy="914400"/>
          </a:xfrm>
        </p:grpSpPr>
        <p:sp>
          <p:nvSpPr>
            <p:cNvPr id="167" name="Google Shape;167;p51"/>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8" name="Google Shape;168;p51"/>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169" name="Google Shape;169;p51"/>
          <p:cNvGrpSpPr/>
          <p:nvPr/>
        </p:nvGrpSpPr>
        <p:grpSpPr>
          <a:xfrm rot="10800000">
            <a:off x="9516557" y="5222468"/>
            <a:ext cx="914400" cy="914400"/>
            <a:chOff x="1849706" y="609539"/>
            <a:chExt cx="914400" cy="914400"/>
          </a:xfrm>
        </p:grpSpPr>
        <p:sp>
          <p:nvSpPr>
            <p:cNvPr id="170" name="Google Shape;170;p51"/>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1" name="Google Shape;171;p51"/>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cxnSp>
        <p:nvCxnSpPr>
          <p:cNvPr id="172" name="Google Shape;172;p51"/>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73" name="Google Shape;173;p51"/>
          <p:cNvSpPr txBox="1">
            <a:spLocks noGrp="1"/>
          </p:cNvSpPr>
          <p:nvPr>
            <p:ph type="ctrTitle"/>
          </p:nvPr>
        </p:nvSpPr>
        <p:spPr>
          <a:xfrm>
            <a:off x="3897700" y="1523939"/>
            <a:ext cx="6944400" cy="2841196"/>
          </a:xfrm>
          <a:prstGeom prst="rect">
            <a:avLst/>
          </a:prstGeom>
          <a:noFill/>
          <a:ln>
            <a:noFill/>
          </a:ln>
        </p:spPr>
        <p:txBody>
          <a:bodyPr spcFirstLastPara="1" wrap="square" lIns="91425" tIns="45700" rIns="91425" bIns="0" anchor="ctr" anchorCtr="0">
            <a:noAutofit/>
          </a:bodyPr>
          <a:lstStyle>
            <a:lvl1pPr lvl="0" algn="l">
              <a:lnSpc>
                <a:spcPct val="90000"/>
              </a:lnSpc>
              <a:spcBef>
                <a:spcPts val="0"/>
              </a:spcBef>
              <a:spcAft>
                <a:spcPts val="0"/>
              </a:spcAft>
              <a:buClr>
                <a:schemeClr val="accent2"/>
              </a:buClr>
              <a:buSzPts val="2800"/>
              <a:buFont typeface="Arial"/>
              <a:buNone/>
              <a:defRPr sz="28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1"/>
          <p:cNvSpPr txBox="1">
            <a:spLocks noGrp="1"/>
          </p:cNvSpPr>
          <p:nvPr>
            <p:ph type="subTitle" idx="1"/>
          </p:nvPr>
        </p:nvSpPr>
        <p:spPr>
          <a:xfrm>
            <a:off x="3897699" y="4645214"/>
            <a:ext cx="6977533" cy="294935"/>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5" name="Google Shape;175;p51"/>
          <p:cNvPicPr preferRelativeResize="0"/>
          <p:nvPr/>
        </p:nvPicPr>
        <p:blipFill rotWithShape="1">
          <a:blip r:embed="rId4">
            <a:alphaModFix/>
          </a:blip>
          <a:srcRect/>
          <a:stretch/>
        </p:blipFill>
        <p:spPr>
          <a:xfrm>
            <a:off x="10027715" y="6045257"/>
            <a:ext cx="1718512" cy="451153"/>
          </a:xfrm>
          <a:prstGeom prst="rect">
            <a:avLst/>
          </a:prstGeom>
          <a:noFill/>
          <a:ln>
            <a:noFill/>
          </a:ln>
        </p:spPr>
      </p:pic>
      <p:sp>
        <p:nvSpPr>
          <p:cNvPr id="176" name="Google Shape;176;p51"/>
          <p:cNvSpPr txBox="1">
            <a:spLocks noGrp="1"/>
          </p:cNvSpPr>
          <p:nvPr>
            <p:ph type="body" idx="2"/>
          </p:nvPr>
        </p:nvSpPr>
        <p:spPr>
          <a:xfrm>
            <a:off x="3897697" y="4945651"/>
            <a:ext cx="6977275" cy="283576"/>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7"/>
        <p:cNvGrpSpPr/>
        <p:nvPr/>
      </p:nvGrpSpPr>
      <p:grpSpPr>
        <a:xfrm>
          <a:off x="0" y="0"/>
          <a:ext cx="0" cy="0"/>
          <a:chOff x="0" y="0"/>
          <a:chExt cx="0" cy="0"/>
        </a:xfrm>
      </p:grpSpPr>
      <p:sp>
        <p:nvSpPr>
          <p:cNvPr id="178" name="Google Shape;178;p52"/>
          <p:cNvSpPr/>
          <p:nvPr/>
        </p:nvSpPr>
        <p:spPr>
          <a:xfrm>
            <a:off x="-636"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 name="Google Shape;179;p52"/>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80" name="Google Shape;180;p52"/>
          <p:cNvGrpSpPr/>
          <p:nvPr/>
        </p:nvGrpSpPr>
        <p:grpSpPr>
          <a:xfrm>
            <a:off x="1849706" y="609539"/>
            <a:ext cx="914400" cy="914400"/>
            <a:chOff x="1849706" y="609539"/>
            <a:chExt cx="914400" cy="914400"/>
          </a:xfrm>
        </p:grpSpPr>
        <p:sp>
          <p:nvSpPr>
            <p:cNvPr id="181" name="Google Shape;181;p52"/>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2" name="Google Shape;182;p52"/>
            <p:cNvPicPr preferRelativeResize="0"/>
            <p:nvPr/>
          </p:nvPicPr>
          <p:blipFill rotWithShape="1">
            <a:blip r:embed="rId2">
              <a:alphaModFix/>
            </a:blip>
            <a:srcRect/>
            <a:stretch/>
          </p:blipFill>
          <p:spPr>
            <a:xfrm rot="10800000">
              <a:off x="1849706" y="707095"/>
              <a:ext cx="914400" cy="719289"/>
            </a:xfrm>
            <a:prstGeom prst="rect">
              <a:avLst/>
            </a:prstGeom>
            <a:noFill/>
            <a:ln>
              <a:noFill/>
            </a:ln>
          </p:spPr>
        </p:pic>
      </p:grpSp>
      <p:grpSp>
        <p:nvGrpSpPr>
          <p:cNvPr id="183" name="Google Shape;183;p52"/>
          <p:cNvGrpSpPr/>
          <p:nvPr/>
        </p:nvGrpSpPr>
        <p:grpSpPr>
          <a:xfrm rot="10800000">
            <a:off x="9516557" y="5222468"/>
            <a:ext cx="914400" cy="914400"/>
            <a:chOff x="1849706" y="609539"/>
            <a:chExt cx="914400" cy="914400"/>
          </a:xfrm>
        </p:grpSpPr>
        <p:sp>
          <p:nvSpPr>
            <p:cNvPr id="184" name="Google Shape;184;p52"/>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5" name="Google Shape;185;p52"/>
            <p:cNvPicPr preferRelativeResize="0"/>
            <p:nvPr/>
          </p:nvPicPr>
          <p:blipFill rotWithShape="1">
            <a:blip r:embed="rId2">
              <a:alphaModFix/>
            </a:blip>
            <a:srcRect/>
            <a:stretch/>
          </p:blipFill>
          <p:spPr>
            <a:xfrm rot="10800000">
              <a:off x="1849706" y="707095"/>
              <a:ext cx="914400" cy="719289"/>
            </a:xfrm>
            <a:prstGeom prst="rect">
              <a:avLst/>
            </a:prstGeom>
            <a:noFill/>
            <a:ln>
              <a:noFill/>
            </a:ln>
          </p:spPr>
        </p:pic>
      </p:grpSp>
      <p:cxnSp>
        <p:nvCxnSpPr>
          <p:cNvPr id="186" name="Google Shape;186;p52"/>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87" name="Google Shape;187;p52"/>
          <p:cNvSpPr txBox="1">
            <a:spLocks noGrp="1"/>
          </p:cNvSpPr>
          <p:nvPr>
            <p:ph type="ctrTitle"/>
          </p:nvPr>
        </p:nvSpPr>
        <p:spPr>
          <a:xfrm>
            <a:off x="1849706" y="1523939"/>
            <a:ext cx="8581250" cy="2841196"/>
          </a:xfrm>
          <a:prstGeom prst="rect">
            <a:avLst/>
          </a:prstGeom>
          <a:noFill/>
          <a:ln>
            <a:noFill/>
          </a:ln>
        </p:spPr>
        <p:txBody>
          <a:bodyPr spcFirstLastPara="1" wrap="square" lIns="91425" tIns="45700" rIns="91425" bIns="0" anchor="ctr" anchorCtr="0">
            <a:noAutofit/>
          </a:bodyPr>
          <a:lstStyle>
            <a:lvl1pPr lvl="0" algn="l">
              <a:lnSpc>
                <a:spcPct val="90000"/>
              </a:lnSpc>
              <a:spcBef>
                <a:spcPts val="0"/>
              </a:spcBef>
              <a:spcAft>
                <a:spcPts val="0"/>
              </a:spcAft>
              <a:buClr>
                <a:schemeClr val="accent2"/>
              </a:buClr>
              <a:buSzPts val="2800"/>
              <a:buFont typeface="Arial"/>
              <a:buNone/>
              <a:defRPr sz="28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52"/>
          <p:cNvSpPr txBox="1">
            <a:spLocks noGrp="1"/>
          </p:cNvSpPr>
          <p:nvPr>
            <p:ph type="subTitle" idx="1"/>
          </p:nvPr>
        </p:nvSpPr>
        <p:spPr>
          <a:xfrm>
            <a:off x="1850819" y="4645214"/>
            <a:ext cx="8622192" cy="294935"/>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9" name="Google Shape;189;p52"/>
          <p:cNvPicPr preferRelativeResize="0"/>
          <p:nvPr/>
        </p:nvPicPr>
        <p:blipFill rotWithShape="1">
          <a:blip r:embed="rId3">
            <a:alphaModFix/>
          </a:blip>
          <a:srcRect/>
          <a:stretch/>
        </p:blipFill>
        <p:spPr>
          <a:xfrm>
            <a:off x="10027715" y="6045257"/>
            <a:ext cx="1718512" cy="451153"/>
          </a:xfrm>
          <a:prstGeom prst="rect">
            <a:avLst/>
          </a:prstGeom>
          <a:noFill/>
          <a:ln>
            <a:noFill/>
          </a:ln>
        </p:spPr>
      </p:pic>
      <p:sp>
        <p:nvSpPr>
          <p:cNvPr id="190" name="Google Shape;190;p52"/>
          <p:cNvSpPr txBox="1">
            <a:spLocks noGrp="1"/>
          </p:cNvSpPr>
          <p:nvPr>
            <p:ph type="body" idx="2"/>
          </p:nvPr>
        </p:nvSpPr>
        <p:spPr>
          <a:xfrm>
            <a:off x="1850808" y="4945651"/>
            <a:ext cx="8621874" cy="283576"/>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hapter Slide (2)">
  <p:cSld name="2_Chapter Slide (2)">
    <p:spTree>
      <p:nvGrpSpPr>
        <p:cNvPr id="1" name="Shape 25"/>
        <p:cNvGrpSpPr/>
        <p:nvPr/>
      </p:nvGrpSpPr>
      <p:grpSpPr>
        <a:xfrm>
          <a:off x="0" y="0"/>
          <a:ext cx="0" cy="0"/>
          <a:chOff x="0" y="0"/>
          <a:chExt cx="0" cy="0"/>
        </a:xfrm>
      </p:grpSpPr>
      <p:pic>
        <p:nvPicPr>
          <p:cNvPr id="26" name="Google Shape;26;p35"/>
          <p:cNvPicPr preferRelativeResize="0"/>
          <p:nvPr/>
        </p:nvPicPr>
        <p:blipFill rotWithShape="1">
          <a:blip r:embed="rId2">
            <a:alphaModFix/>
          </a:blip>
          <a:srcRect/>
          <a:stretch/>
        </p:blipFill>
        <p:spPr>
          <a:xfrm>
            <a:off x="1185" y="0"/>
            <a:ext cx="12189630" cy="6858000"/>
          </a:xfrm>
          <a:prstGeom prst="rect">
            <a:avLst/>
          </a:prstGeom>
          <a:noFill/>
          <a:ln>
            <a:noFill/>
          </a:ln>
        </p:spPr>
      </p:pic>
      <p:pic>
        <p:nvPicPr>
          <p:cNvPr id="27" name="Google Shape;27;p35"/>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28" name="Google Shape;28;p35"/>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5"/>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30" name="Google Shape;30;p35"/>
          <p:cNvCxnSpPr/>
          <p:nvPr/>
        </p:nvCxnSpPr>
        <p:spPr>
          <a:xfrm>
            <a:off x="1077013" y="1122363"/>
            <a:ext cx="10156296" cy="3446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pter Slide">
  <p:cSld name="Chapter Slide">
    <p:spTree>
      <p:nvGrpSpPr>
        <p:cNvPr id="1" name="Shape 191"/>
        <p:cNvGrpSpPr/>
        <p:nvPr/>
      </p:nvGrpSpPr>
      <p:grpSpPr>
        <a:xfrm>
          <a:off x="0" y="0"/>
          <a:ext cx="0" cy="0"/>
          <a:chOff x="0" y="0"/>
          <a:chExt cx="0" cy="0"/>
        </a:xfrm>
      </p:grpSpPr>
      <p:cxnSp>
        <p:nvCxnSpPr>
          <p:cNvPr id="192" name="Google Shape;192;p53"/>
          <p:cNvCxnSpPr/>
          <p:nvPr/>
        </p:nvCxnSpPr>
        <p:spPr>
          <a:xfrm>
            <a:off x="1905580" y="5205607"/>
            <a:ext cx="9860275" cy="0"/>
          </a:xfrm>
          <a:prstGeom prst="straightConnector1">
            <a:avLst/>
          </a:prstGeom>
          <a:noFill/>
          <a:ln w="9525" cap="flat" cmpd="sng">
            <a:solidFill>
              <a:schemeClr val="lt1"/>
            </a:solidFill>
            <a:prstDash val="solid"/>
            <a:miter lim="800000"/>
            <a:headEnd type="none" w="sm" len="sm"/>
            <a:tailEnd type="none" w="sm" len="sm"/>
          </a:ln>
        </p:spPr>
      </p:cxnSp>
      <p:cxnSp>
        <p:nvCxnSpPr>
          <p:cNvPr id="193" name="Google Shape;193;p53"/>
          <p:cNvCxnSpPr/>
          <p:nvPr/>
        </p:nvCxnSpPr>
        <p:spPr>
          <a:xfrm>
            <a:off x="1885951" y="876300"/>
            <a:ext cx="9860275" cy="0"/>
          </a:xfrm>
          <a:prstGeom prst="straightConnector1">
            <a:avLst/>
          </a:prstGeom>
          <a:noFill/>
          <a:ln w="9525" cap="flat" cmpd="sng">
            <a:solidFill>
              <a:schemeClr val="lt1"/>
            </a:solidFill>
            <a:prstDash val="solid"/>
            <a:miter lim="800000"/>
            <a:headEnd type="none" w="sm" len="sm"/>
            <a:tailEnd type="none" w="sm" len="sm"/>
          </a:ln>
        </p:spPr>
      </p:cxnSp>
      <p:pic>
        <p:nvPicPr>
          <p:cNvPr id="194" name="Google Shape;194;p53"/>
          <p:cNvPicPr preferRelativeResize="0"/>
          <p:nvPr/>
        </p:nvPicPr>
        <p:blipFill rotWithShape="1">
          <a:blip r:embed="rId2">
            <a:alphaModFix/>
          </a:blip>
          <a:srcRect/>
          <a:stretch/>
        </p:blipFill>
        <p:spPr>
          <a:xfrm>
            <a:off x="3381374" y="1304763"/>
            <a:ext cx="1276929" cy="1011400"/>
          </a:xfrm>
          <a:prstGeom prst="rect">
            <a:avLst/>
          </a:prstGeom>
          <a:noFill/>
          <a:ln>
            <a:noFill/>
          </a:ln>
        </p:spPr>
      </p:pic>
      <p:pic>
        <p:nvPicPr>
          <p:cNvPr id="195" name="Google Shape;195;p53" descr="LOGO CE-EN-quadri.eps"/>
          <p:cNvPicPr preferRelativeResize="0"/>
          <p:nvPr/>
        </p:nvPicPr>
        <p:blipFill rotWithShape="1">
          <a:blip r:embed="rId3">
            <a:alphaModFix/>
          </a:blip>
          <a:srcRect/>
          <a:stretch/>
        </p:blipFill>
        <p:spPr>
          <a:xfrm>
            <a:off x="4943872" y="942576"/>
            <a:ext cx="2304256" cy="1600050"/>
          </a:xfrm>
          <a:prstGeom prst="rect">
            <a:avLst/>
          </a:prstGeom>
          <a:noFill/>
          <a:ln>
            <a:noFill/>
          </a:ln>
        </p:spPr>
      </p:pic>
      <p:sp>
        <p:nvSpPr>
          <p:cNvPr id="196" name="Google Shape;196;p53"/>
          <p:cNvSpPr txBox="1"/>
          <p:nvPr/>
        </p:nvSpPr>
        <p:spPr>
          <a:xfrm>
            <a:off x="2477697" y="5863656"/>
            <a:ext cx="8318374" cy="548594"/>
          </a:xfrm>
          <a:prstGeom prst="rect">
            <a:avLst/>
          </a:prstGeom>
          <a:noFill/>
          <a:ln>
            <a:noFill/>
          </a:ln>
        </p:spPr>
        <p:txBody>
          <a:bodyPr spcFirstLastPara="1" wrap="square" lIns="0" tIns="72000" rIns="0" bIns="72000" anchor="t" anchorCtr="0">
            <a:spAutoFit/>
          </a:bodyPr>
          <a:lstStyle/>
          <a:p>
            <a:pPr marL="0" marR="0" lvl="0" indent="0" algn="just" rtl="0">
              <a:spcBef>
                <a:spcPts val="0"/>
              </a:spcBef>
              <a:spcAft>
                <a:spcPts val="0"/>
              </a:spcAft>
              <a:buClr>
                <a:schemeClr val="lt1"/>
              </a:buClr>
              <a:buSzPts val="700"/>
              <a:buFont typeface="Arial"/>
              <a:buNone/>
            </a:pPr>
            <a:r>
              <a:rPr lang="fr-BE" sz="700" b="1" i="0">
                <a:solidFill>
                  <a:schemeClr val="dk1"/>
                </a:solidFill>
                <a:latin typeface="Arial"/>
                <a:ea typeface="Arial"/>
                <a:cs typeface="Arial"/>
                <a:sym typeface="Arial"/>
              </a:rPr>
              <a:t>© European Union 2021</a:t>
            </a:r>
            <a:endParaRPr/>
          </a:p>
          <a:p>
            <a:pPr marL="0" marR="0" lvl="0" indent="0" algn="just" rtl="0">
              <a:spcBef>
                <a:spcPts val="120"/>
              </a:spcBef>
              <a:spcAft>
                <a:spcPts val="0"/>
              </a:spcAft>
              <a:buClr>
                <a:schemeClr val="lt1"/>
              </a:buClr>
              <a:buSzPts val="600"/>
              <a:buFont typeface="Arial"/>
              <a:buNone/>
            </a:pPr>
            <a:r>
              <a:rPr lang="fr-BE" sz="600" b="0" i="0">
                <a:solidFill>
                  <a:schemeClr val="dk1"/>
                </a:solidFill>
                <a:latin typeface="Arial"/>
                <a:ea typeface="Arial"/>
                <a:cs typeface="Arial"/>
                <a:sym typeface="Arial"/>
              </a:rPr>
              <a:t>Unless otherwise noted the reuse of this presentation is authorised under the </a:t>
            </a:r>
            <a:r>
              <a:rPr lang="fr-BE" sz="600" b="0" i="0" u="sng">
                <a:solidFill>
                  <a:schemeClr val="dk1"/>
                </a:solidFill>
                <a:latin typeface="Arial"/>
                <a:ea typeface="Arial"/>
                <a:cs typeface="Arial"/>
                <a:sym typeface="Arial"/>
              </a:rPr>
              <a:t>CC BY 4.0</a:t>
            </a:r>
            <a:r>
              <a:rPr lang="fr-BE" sz="600" b="1" i="0">
                <a:solidFill>
                  <a:schemeClr val="dk1"/>
                </a:solidFill>
                <a:latin typeface="Arial"/>
                <a:ea typeface="Arial"/>
                <a:cs typeface="Arial"/>
                <a:sym typeface="Arial"/>
              </a:rPr>
              <a:t>  </a:t>
            </a:r>
            <a:r>
              <a:rPr lang="fr-BE" sz="600" b="0" i="0">
                <a:solidFill>
                  <a:schemeClr val="dk1"/>
                </a:solidFill>
                <a:latin typeface="Arial"/>
                <a:ea typeface="Arial"/>
                <a:cs typeface="Arial"/>
                <a:sym typeface="Arial"/>
              </a:rPr>
              <a:t>license. For any use or reproduction of elements that are not owned by the EU, permission may need to be sought directly from the respective right holders.</a:t>
            </a:r>
            <a:br>
              <a:rPr lang="fr-BE" sz="600" b="0" i="0">
                <a:solidFill>
                  <a:schemeClr val="dk1"/>
                </a:solidFill>
                <a:latin typeface="Arial"/>
                <a:ea typeface="Arial"/>
                <a:cs typeface="Arial"/>
                <a:sym typeface="Arial"/>
              </a:rPr>
            </a:br>
            <a:r>
              <a:rPr lang="fr-BE" sz="600" b="1" i="0" u="none" strike="noStrike" cap="none">
                <a:solidFill>
                  <a:schemeClr val="dk1"/>
                </a:solidFill>
                <a:latin typeface="Arial"/>
                <a:ea typeface="Arial"/>
                <a:cs typeface="Arial"/>
                <a:sym typeface="Arial"/>
              </a:rPr>
              <a:t>Image credits:</a:t>
            </a:r>
            <a:r>
              <a:rPr lang="fr-BE" sz="600" b="0" i="0" u="none" strike="noStrike" cap="none">
                <a:solidFill>
                  <a:schemeClr val="dk1"/>
                </a:solidFill>
                <a:latin typeface="Arial"/>
                <a:ea typeface="Arial"/>
                <a:cs typeface="Arial"/>
                <a:sym typeface="Arial"/>
              </a:rPr>
              <a:t> </a:t>
            </a:r>
            <a:r>
              <a:rPr lang="fr-BE" sz="600" i="0">
                <a:solidFill>
                  <a:schemeClr val="dk1"/>
                </a:solidFill>
                <a:latin typeface="Arial"/>
                <a:ea typeface="Arial"/>
                <a:cs typeface="Arial"/>
                <a:sym typeface="Arial"/>
              </a:rPr>
              <a:t>© ivector #249868181, #251163013, #273480523, #241215668, #245719946, #251163053, #252508849, #241215668,  #244690530, #222596698, #235536634, #263530636, #66009682, #273480523, #362422833; © petovarga #366009967; © shooarts # 121467308, 2020. Source: Stock.Adobe.com. Icons © Flaticon – all rights reserved.</a:t>
            </a:r>
            <a:endParaRPr/>
          </a:p>
        </p:txBody>
      </p:sp>
      <p:pic>
        <p:nvPicPr>
          <p:cNvPr id="197" name="Google Shape;197;p53"/>
          <p:cNvPicPr preferRelativeResize="0"/>
          <p:nvPr/>
        </p:nvPicPr>
        <p:blipFill rotWithShape="1">
          <a:blip r:embed="rId4">
            <a:alphaModFix/>
          </a:blip>
          <a:srcRect/>
          <a:stretch/>
        </p:blipFill>
        <p:spPr>
          <a:xfrm>
            <a:off x="1395929" y="5994432"/>
            <a:ext cx="900000" cy="31488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98"/>
        <p:cNvGrpSpPr/>
        <p:nvPr/>
      </p:nvGrpSpPr>
      <p:grpSpPr>
        <a:xfrm>
          <a:off x="0" y="0"/>
          <a:ext cx="0" cy="0"/>
          <a:chOff x="0" y="0"/>
          <a:chExt cx="0" cy="0"/>
        </a:xfrm>
      </p:grpSpPr>
      <p:sp>
        <p:nvSpPr>
          <p:cNvPr id="199" name="Google Shape;199;p54"/>
          <p:cNvSpPr txBox="1">
            <a:spLocks noGrp="1"/>
          </p:cNvSpPr>
          <p:nvPr>
            <p:ph type="title"/>
          </p:nvPr>
        </p:nvSpPr>
        <p:spPr>
          <a:xfrm>
            <a:off x="623393" y="936695"/>
            <a:ext cx="10945216" cy="3167559"/>
          </a:xfrm>
          <a:prstGeom prst="rect">
            <a:avLst/>
          </a:prstGeom>
          <a:noFill/>
          <a:ln>
            <a:noFill/>
          </a:ln>
        </p:spPr>
        <p:txBody>
          <a:bodyPr spcFirstLastPara="1" wrap="square" lIns="91425" tIns="45700" rIns="91425" bIns="0" anchor="b" anchorCtr="0">
            <a:noAutofit/>
          </a:bodyPr>
          <a:lstStyle>
            <a:lvl1pPr lvl="0" algn="ctr">
              <a:lnSpc>
                <a:spcPct val="90000"/>
              </a:lnSpc>
              <a:spcBef>
                <a:spcPts val="0"/>
              </a:spcBef>
              <a:spcAft>
                <a:spcPts val="0"/>
              </a:spcAft>
              <a:buClr>
                <a:srgbClr val="578DA3"/>
              </a:buClr>
              <a:buSzPts val="3200"/>
              <a:buFont typeface="Arial"/>
              <a:buNone/>
              <a:defRPr sz="3200">
                <a:solidFill>
                  <a:srgbClr val="578DA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54"/>
          <p:cNvSpPr txBox="1"/>
          <p:nvPr/>
        </p:nvSpPr>
        <p:spPr>
          <a:xfrm>
            <a:off x="7248128" y="6346656"/>
            <a:ext cx="249627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fr-BE" sz="1600">
                <a:solidFill>
                  <a:srgbClr val="669AAF"/>
                </a:solidFill>
                <a:latin typeface="Arial"/>
                <a:ea typeface="Arial"/>
                <a:cs typeface="Arial"/>
                <a:sym typeface="Arial"/>
              </a:rPr>
              <a:t>‹#›</a:t>
            </a:fld>
            <a:endParaRPr sz="1600">
              <a:solidFill>
                <a:srgbClr val="669AA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01"/>
        <p:cNvGrpSpPr/>
        <p:nvPr/>
      </p:nvGrpSpPr>
      <p:grpSpPr>
        <a:xfrm>
          <a:off x="0" y="0"/>
          <a:ext cx="0" cy="0"/>
          <a:chOff x="0" y="0"/>
          <a:chExt cx="0" cy="0"/>
        </a:xfrm>
      </p:grpSpPr>
      <p:sp>
        <p:nvSpPr>
          <p:cNvPr id="202" name="Google Shape;202;p55"/>
          <p:cNvSpPr txBox="1">
            <a:spLocks noGrp="1"/>
          </p:cNvSpPr>
          <p:nvPr>
            <p:ph type="body" idx="1"/>
          </p:nvPr>
        </p:nvSpPr>
        <p:spPr>
          <a:xfrm>
            <a:off x="365761" y="1425680"/>
            <a:ext cx="11343641" cy="475128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55"/>
          <p:cNvSpPr txBox="1">
            <a:spLocks noGrp="1"/>
          </p:cNvSpPr>
          <p:nvPr>
            <p:ph type="title"/>
          </p:nvPr>
        </p:nvSpPr>
        <p:spPr>
          <a:xfrm>
            <a:off x="365761" y="244372"/>
            <a:ext cx="11343641" cy="6731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55"/>
          <p:cNvSpPr txBox="1">
            <a:spLocks noGrp="1"/>
          </p:cNvSpPr>
          <p:nvPr>
            <p:ph type="sldNum" idx="12"/>
          </p:nvPr>
        </p:nvSpPr>
        <p:spPr>
          <a:xfrm>
            <a:off x="8966201" y="6466114"/>
            <a:ext cx="2743200" cy="2814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576973"/>
                </a:solidFill>
                <a:latin typeface="Arial"/>
                <a:ea typeface="Arial"/>
                <a:cs typeface="Arial"/>
                <a:sym typeface="Arial"/>
              </a:defRPr>
            </a:lvl1pPr>
            <a:lvl2pPr marL="0" lvl="1" indent="0" algn="r">
              <a:spcBef>
                <a:spcPts val="0"/>
              </a:spcBef>
              <a:buNone/>
              <a:defRPr sz="1200">
                <a:solidFill>
                  <a:srgbClr val="576973"/>
                </a:solidFill>
                <a:latin typeface="Arial"/>
                <a:ea typeface="Arial"/>
                <a:cs typeface="Arial"/>
                <a:sym typeface="Arial"/>
              </a:defRPr>
            </a:lvl2pPr>
            <a:lvl3pPr marL="0" lvl="2" indent="0" algn="r">
              <a:spcBef>
                <a:spcPts val="0"/>
              </a:spcBef>
              <a:buNone/>
              <a:defRPr sz="1200">
                <a:solidFill>
                  <a:srgbClr val="576973"/>
                </a:solidFill>
                <a:latin typeface="Arial"/>
                <a:ea typeface="Arial"/>
                <a:cs typeface="Arial"/>
                <a:sym typeface="Arial"/>
              </a:defRPr>
            </a:lvl3pPr>
            <a:lvl4pPr marL="0" lvl="3" indent="0" algn="r">
              <a:spcBef>
                <a:spcPts val="0"/>
              </a:spcBef>
              <a:buNone/>
              <a:defRPr sz="1200">
                <a:solidFill>
                  <a:srgbClr val="576973"/>
                </a:solidFill>
                <a:latin typeface="Arial"/>
                <a:ea typeface="Arial"/>
                <a:cs typeface="Arial"/>
                <a:sym typeface="Arial"/>
              </a:defRPr>
            </a:lvl4pPr>
            <a:lvl5pPr marL="0" lvl="4" indent="0" algn="r">
              <a:spcBef>
                <a:spcPts val="0"/>
              </a:spcBef>
              <a:buNone/>
              <a:defRPr sz="1200">
                <a:solidFill>
                  <a:srgbClr val="576973"/>
                </a:solidFill>
                <a:latin typeface="Arial"/>
                <a:ea typeface="Arial"/>
                <a:cs typeface="Arial"/>
                <a:sym typeface="Arial"/>
              </a:defRPr>
            </a:lvl5pPr>
            <a:lvl6pPr marL="0" lvl="5" indent="0" algn="r">
              <a:spcBef>
                <a:spcPts val="0"/>
              </a:spcBef>
              <a:buNone/>
              <a:defRPr sz="1200">
                <a:solidFill>
                  <a:srgbClr val="576973"/>
                </a:solidFill>
                <a:latin typeface="Arial"/>
                <a:ea typeface="Arial"/>
                <a:cs typeface="Arial"/>
                <a:sym typeface="Arial"/>
              </a:defRPr>
            </a:lvl6pPr>
            <a:lvl7pPr marL="0" lvl="6" indent="0" algn="r">
              <a:spcBef>
                <a:spcPts val="0"/>
              </a:spcBef>
              <a:buNone/>
              <a:defRPr sz="1200">
                <a:solidFill>
                  <a:srgbClr val="576973"/>
                </a:solidFill>
                <a:latin typeface="Arial"/>
                <a:ea typeface="Arial"/>
                <a:cs typeface="Arial"/>
                <a:sym typeface="Arial"/>
              </a:defRPr>
            </a:lvl7pPr>
            <a:lvl8pPr marL="0" lvl="7" indent="0" algn="r">
              <a:spcBef>
                <a:spcPts val="0"/>
              </a:spcBef>
              <a:buNone/>
              <a:defRPr sz="1200">
                <a:solidFill>
                  <a:srgbClr val="576973"/>
                </a:solidFill>
                <a:latin typeface="Arial"/>
                <a:ea typeface="Arial"/>
                <a:cs typeface="Arial"/>
                <a:sym typeface="Arial"/>
              </a:defRPr>
            </a:lvl8pPr>
            <a:lvl9pPr marL="0" lvl="8" indent="0" algn="r">
              <a:spcBef>
                <a:spcPts val="0"/>
              </a:spcBef>
              <a:buNone/>
              <a:defRPr sz="1200">
                <a:solidFill>
                  <a:srgbClr val="57697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a:t>
            </a:fld>
            <a:endParaRPr/>
          </a:p>
        </p:txBody>
      </p:sp>
      <p:sp>
        <p:nvSpPr>
          <p:cNvPr id="205" name="Google Shape;205;p55"/>
          <p:cNvSpPr txBox="1"/>
          <p:nvPr/>
        </p:nvSpPr>
        <p:spPr>
          <a:xfrm>
            <a:off x="7248128" y="6346656"/>
            <a:ext cx="249627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fr-BE" sz="1600">
                <a:solidFill>
                  <a:srgbClr val="669AAF"/>
                </a:solidFill>
                <a:latin typeface="Arial"/>
                <a:ea typeface="Arial"/>
                <a:cs typeface="Arial"/>
                <a:sym typeface="Arial"/>
              </a:rPr>
              <a:t>‹#›</a:t>
            </a:fld>
            <a:endParaRPr sz="1600">
              <a:solidFill>
                <a:srgbClr val="669AAF"/>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Title and Content" type="obj">
  <p:cSld name="OBJECT">
    <p:spTree>
      <p:nvGrpSpPr>
        <p:cNvPr id="1" name="Shape 206"/>
        <p:cNvGrpSpPr/>
        <p:nvPr/>
      </p:nvGrpSpPr>
      <p:grpSpPr>
        <a:xfrm>
          <a:off x="0" y="0"/>
          <a:ext cx="0" cy="0"/>
          <a:chOff x="0" y="0"/>
          <a:chExt cx="0" cy="0"/>
        </a:xfrm>
      </p:grpSpPr>
      <p:sp>
        <p:nvSpPr>
          <p:cNvPr id="207" name="Google Shape;207;p56"/>
          <p:cNvSpPr txBox="1">
            <a:spLocks noGrp="1"/>
          </p:cNvSpPr>
          <p:nvPr>
            <p:ph type="title"/>
          </p:nvPr>
        </p:nvSpPr>
        <p:spPr>
          <a:xfrm>
            <a:off x="1109128" y="269877"/>
            <a:ext cx="10515600" cy="587374"/>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2"/>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56"/>
          <p:cNvSpPr txBox="1">
            <a:spLocks noGrp="1"/>
          </p:cNvSpPr>
          <p:nvPr>
            <p:ph type="body" idx="1"/>
          </p:nvPr>
        </p:nvSpPr>
        <p:spPr>
          <a:xfrm>
            <a:off x="1109128" y="1111251"/>
            <a:ext cx="10515600" cy="50657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09"/>
        <p:cNvGrpSpPr/>
        <p:nvPr/>
      </p:nvGrpSpPr>
      <p:grpSpPr>
        <a:xfrm>
          <a:off x="0" y="0"/>
          <a:ext cx="0" cy="0"/>
          <a:chOff x="0" y="0"/>
          <a:chExt cx="0" cy="0"/>
        </a:xfrm>
      </p:grpSpPr>
      <p:sp>
        <p:nvSpPr>
          <p:cNvPr id="210" name="Google Shape;210;p57"/>
          <p:cNvSpPr txBox="1">
            <a:spLocks noGrp="1"/>
          </p:cNvSpPr>
          <p:nvPr>
            <p:ph type="ctrTitle"/>
          </p:nvPr>
        </p:nvSpPr>
        <p:spPr>
          <a:xfrm>
            <a:off x="6908800" y="3433482"/>
            <a:ext cx="4673600" cy="90991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1"/>
              </a:buClr>
              <a:buSzPts val="2400"/>
              <a:buFont typeface="Arial"/>
              <a:buNone/>
              <a:defRPr sz="2400" b="1" i="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57"/>
          <p:cNvSpPr txBox="1">
            <a:spLocks noGrp="1"/>
          </p:cNvSpPr>
          <p:nvPr>
            <p:ph type="subTitle" idx="1"/>
          </p:nvPr>
        </p:nvSpPr>
        <p:spPr>
          <a:xfrm>
            <a:off x="1828800" y="5334000"/>
            <a:ext cx="8534400" cy="3048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a:solidFill>
                  <a:srgbClr val="949494"/>
                </a:solidFill>
              </a:defRPr>
            </a:lvl1pPr>
            <a:lvl2pPr lvl="1" algn="ctr">
              <a:lnSpc>
                <a:spcPct val="100000"/>
              </a:lnSpc>
              <a:spcBef>
                <a:spcPts val="1800"/>
              </a:spcBef>
              <a:spcAft>
                <a:spcPts val="0"/>
              </a:spcAft>
              <a:buSzPts val="2000"/>
              <a:buNone/>
              <a:defRPr>
                <a:solidFill>
                  <a:srgbClr val="949494"/>
                </a:solidFill>
              </a:defRPr>
            </a:lvl2pPr>
            <a:lvl3pPr lvl="2" algn="ctr">
              <a:lnSpc>
                <a:spcPct val="100000"/>
              </a:lnSpc>
              <a:spcBef>
                <a:spcPts val="1800"/>
              </a:spcBef>
              <a:spcAft>
                <a:spcPts val="0"/>
              </a:spcAft>
              <a:buSzPts val="1800"/>
              <a:buNone/>
              <a:defRPr>
                <a:solidFill>
                  <a:srgbClr val="949494"/>
                </a:solidFill>
              </a:defRPr>
            </a:lvl3pPr>
            <a:lvl4pPr lvl="3" algn="ctr">
              <a:lnSpc>
                <a:spcPct val="100000"/>
              </a:lnSpc>
              <a:spcBef>
                <a:spcPts val="1800"/>
              </a:spcBef>
              <a:spcAft>
                <a:spcPts val="0"/>
              </a:spcAft>
              <a:buSzPts val="1600"/>
              <a:buNone/>
              <a:defRPr>
                <a:solidFill>
                  <a:srgbClr val="949494"/>
                </a:solidFill>
              </a:defRPr>
            </a:lvl4pPr>
            <a:lvl5pPr lvl="4" algn="ctr">
              <a:lnSpc>
                <a:spcPct val="100000"/>
              </a:lnSpc>
              <a:spcBef>
                <a:spcPts val="1800"/>
              </a:spcBef>
              <a:spcAft>
                <a:spcPts val="0"/>
              </a:spcAft>
              <a:buSzPts val="1600"/>
              <a:buNone/>
              <a:defRPr>
                <a:solidFill>
                  <a:srgbClr val="949494"/>
                </a:solidFill>
              </a:defRPr>
            </a:lvl5pPr>
            <a:lvl6pPr lvl="5" algn="ctr">
              <a:lnSpc>
                <a:spcPct val="90000"/>
              </a:lnSpc>
              <a:spcBef>
                <a:spcPts val="1800"/>
              </a:spcBef>
              <a:spcAft>
                <a:spcPts val="0"/>
              </a:spcAft>
              <a:buClr>
                <a:srgbClr val="949494"/>
              </a:buClr>
              <a:buSzPts val="1800"/>
              <a:buNone/>
              <a:defRPr>
                <a:solidFill>
                  <a:srgbClr val="949494"/>
                </a:solidFill>
              </a:defRPr>
            </a:lvl6pPr>
            <a:lvl7pPr lvl="6" algn="ctr">
              <a:lnSpc>
                <a:spcPct val="90000"/>
              </a:lnSpc>
              <a:spcBef>
                <a:spcPts val="500"/>
              </a:spcBef>
              <a:spcAft>
                <a:spcPts val="0"/>
              </a:spcAft>
              <a:buClr>
                <a:srgbClr val="949494"/>
              </a:buClr>
              <a:buSzPts val="1800"/>
              <a:buNone/>
              <a:defRPr>
                <a:solidFill>
                  <a:srgbClr val="949494"/>
                </a:solidFill>
              </a:defRPr>
            </a:lvl7pPr>
            <a:lvl8pPr lvl="7" algn="ctr">
              <a:lnSpc>
                <a:spcPct val="90000"/>
              </a:lnSpc>
              <a:spcBef>
                <a:spcPts val="500"/>
              </a:spcBef>
              <a:spcAft>
                <a:spcPts val="0"/>
              </a:spcAft>
              <a:buClr>
                <a:srgbClr val="949494"/>
              </a:buClr>
              <a:buSzPts val="1800"/>
              <a:buNone/>
              <a:defRPr>
                <a:solidFill>
                  <a:srgbClr val="949494"/>
                </a:solidFill>
              </a:defRPr>
            </a:lvl8pPr>
            <a:lvl9pPr lvl="8" algn="ctr">
              <a:lnSpc>
                <a:spcPct val="90000"/>
              </a:lnSpc>
              <a:spcBef>
                <a:spcPts val="500"/>
              </a:spcBef>
              <a:spcAft>
                <a:spcPts val="0"/>
              </a:spcAft>
              <a:buClr>
                <a:srgbClr val="949494"/>
              </a:buClr>
              <a:buSzPts val="1800"/>
              <a:buNone/>
              <a:defRPr>
                <a:solidFill>
                  <a:srgbClr val="949494"/>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12"/>
        <p:cNvGrpSpPr/>
        <p:nvPr/>
      </p:nvGrpSpPr>
      <p:grpSpPr>
        <a:xfrm>
          <a:off x="0" y="0"/>
          <a:ext cx="0" cy="0"/>
          <a:chOff x="0" y="0"/>
          <a:chExt cx="0" cy="0"/>
        </a:xfrm>
      </p:grpSpPr>
      <p:sp>
        <p:nvSpPr>
          <p:cNvPr id="213" name="Google Shape;213;p58"/>
          <p:cNvSpPr/>
          <p:nvPr/>
        </p:nvSpPr>
        <p:spPr>
          <a:xfrm>
            <a:off x="0" y="-9525"/>
            <a:ext cx="12192000" cy="118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14" name="Google Shape;214;p58"/>
          <p:cNvSpPr txBox="1">
            <a:spLocks noGrp="1"/>
          </p:cNvSpPr>
          <p:nvPr>
            <p:ph type="body" idx="1"/>
          </p:nvPr>
        </p:nvSpPr>
        <p:spPr>
          <a:xfrm>
            <a:off x="365761" y="1425680"/>
            <a:ext cx="11343641" cy="475128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58"/>
          <p:cNvSpPr txBox="1">
            <a:spLocks noGrp="1"/>
          </p:cNvSpPr>
          <p:nvPr>
            <p:ph type="title"/>
          </p:nvPr>
        </p:nvSpPr>
        <p:spPr>
          <a:xfrm>
            <a:off x="365761" y="244372"/>
            <a:ext cx="11343641" cy="6731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1"/>
              </a:buClr>
              <a:buSzPts val="4000"/>
              <a:buFont typeface="Arial"/>
              <a:buNone/>
              <a:defRPr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58"/>
          <p:cNvSpPr txBox="1">
            <a:spLocks noGrp="1"/>
          </p:cNvSpPr>
          <p:nvPr>
            <p:ph type="sldNum" idx="12"/>
          </p:nvPr>
        </p:nvSpPr>
        <p:spPr>
          <a:xfrm>
            <a:off x="8966200" y="6465890"/>
            <a:ext cx="2743200" cy="280987"/>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576973"/>
                </a:solidFill>
                <a:latin typeface="Arial"/>
                <a:ea typeface="Arial"/>
                <a:cs typeface="Arial"/>
                <a:sym typeface="Arial"/>
              </a:defRPr>
            </a:lvl1pPr>
            <a:lvl2pPr marL="0" marR="0" lvl="1" indent="0" algn="r">
              <a:spcBef>
                <a:spcPts val="0"/>
              </a:spcBef>
              <a:buNone/>
              <a:defRPr sz="1200">
                <a:solidFill>
                  <a:srgbClr val="576973"/>
                </a:solidFill>
                <a:latin typeface="Arial"/>
                <a:ea typeface="Arial"/>
                <a:cs typeface="Arial"/>
                <a:sym typeface="Arial"/>
              </a:defRPr>
            </a:lvl2pPr>
            <a:lvl3pPr marL="0" marR="0" lvl="2" indent="0" algn="r">
              <a:spcBef>
                <a:spcPts val="0"/>
              </a:spcBef>
              <a:buNone/>
              <a:defRPr sz="1200">
                <a:solidFill>
                  <a:srgbClr val="576973"/>
                </a:solidFill>
                <a:latin typeface="Arial"/>
                <a:ea typeface="Arial"/>
                <a:cs typeface="Arial"/>
                <a:sym typeface="Arial"/>
              </a:defRPr>
            </a:lvl3pPr>
            <a:lvl4pPr marL="0" marR="0" lvl="3" indent="0" algn="r">
              <a:spcBef>
                <a:spcPts val="0"/>
              </a:spcBef>
              <a:buNone/>
              <a:defRPr sz="1200">
                <a:solidFill>
                  <a:srgbClr val="576973"/>
                </a:solidFill>
                <a:latin typeface="Arial"/>
                <a:ea typeface="Arial"/>
                <a:cs typeface="Arial"/>
                <a:sym typeface="Arial"/>
              </a:defRPr>
            </a:lvl4pPr>
            <a:lvl5pPr marL="0" marR="0" lvl="4" indent="0" algn="r">
              <a:spcBef>
                <a:spcPts val="0"/>
              </a:spcBef>
              <a:buNone/>
              <a:defRPr sz="1200">
                <a:solidFill>
                  <a:srgbClr val="576973"/>
                </a:solidFill>
                <a:latin typeface="Arial"/>
                <a:ea typeface="Arial"/>
                <a:cs typeface="Arial"/>
                <a:sym typeface="Arial"/>
              </a:defRPr>
            </a:lvl5pPr>
            <a:lvl6pPr marL="0" marR="0" lvl="5" indent="0" algn="r">
              <a:spcBef>
                <a:spcPts val="0"/>
              </a:spcBef>
              <a:buNone/>
              <a:defRPr sz="1200">
                <a:solidFill>
                  <a:srgbClr val="576973"/>
                </a:solidFill>
                <a:latin typeface="Arial"/>
                <a:ea typeface="Arial"/>
                <a:cs typeface="Arial"/>
                <a:sym typeface="Arial"/>
              </a:defRPr>
            </a:lvl6pPr>
            <a:lvl7pPr marL="0" marR="0" lvl="6" indent="0" algn="r">
              <a:spcBef>
                <a:spcPts val="0"/>
              </a:spcBef>
              <a:buNone/>
              <a:defRPr sz="1200">
                <a:solidFill>
                  <a:srgbClr val="576973"/>
                </a:solidFill>
                <a:latin typeface="Arial"/>
                <a:ea typeface="Arial"/>
                <a:cs typeface="Arial"/>
                <a:sym typeface="Arial"/>
              </a:defRPr>
            </a:lvl7pPr>
            <a:lvl8pPr marL="0" marR="0" lvl="7" indent="0" algn="r">
              <a:spcBef>
                <a:spcPts val="0"/>
              </a:spcBef>
              <a:buNone/>
              <a:defRPr sz="1200">
                <a:solidFill>
                  <a:srgbClr val="576973"/>
                </a:solidFill>
                <a:latin typeface="Arial"/>
                <a:ea typeface="Arial"/>
                <a:cs typeface="Arial"/>
                <a:sym typeface="Arial"/>
              </a:defRPr>
            </a:lvl8pPr>
            <a:lvl9pPr marL="0" marR="0" lvl="8" indent="0" algn="r">
              <a:spcBef>
                <a:spcPts val="0"/>
              </a:spcBef>
              <a:buNone/>
              <a:defRPr sz="1200">
                <a:solidFill>
                  <a:srgbClr val="57697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lvl1pPr lvl="0" algn="l">
              <a:lnSpc>
                <a:spcPct val="100000"/>
              </a:lnSpc>
              <a:spcBef>
                <a:spcPts val="0"/>
              </a:spcBef>
              <a:spcAft>
                <a:spcPts val="0"/>
              </a:spcAft>
              <a:buClr>
                <a:schemeClr val="accent2"/>
              </a:buClr>
              <a:buSzPts val="3600"/>
              <a:buFont typeface="Arial"/>
              <a:buNone/>
              <a:defRPr sz="3600"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36"/>
          <p:cNvPicPr preferRelativeResize="0"/>
          <p:nvPr/>
        </p:nvPicPr>
        <p:blipFill rotWithShape="1">
          <a:blip r:embed="rId2">
            <a:alphaModFix/>
          </a:blip>
          <a:srcRect/>
          <a:stretch/>
        </p:blipFill>
        <p:spPr>
          <a:xfrm>
            <a:off x="10033852" y="6044693"/>
            <a:ext cx="1716200" cy="451718"/>
          </a:xfrm>
          <a:prstGeom prst="rect">
            <a:avLst/>
          </a:prstGeom>
          <a:noFill/>
          <a:ln>
            <a:noFill/>
          </a:ln>
        </p:spPr>
      </p:pic>
      <p:sp>
        <p:nvSpPr>
          <p:cNvPr id="34" name="Google Shape;34;p36"/>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35"/>
        <p:cNvGrpSpPr/>
        <p:nvPr/>
      </p:nvGrpSpPr>
      <p:grpSpPr>
        <a:xfrm>
          <a:off x="0" y="0"/>
          <a:ext cx="0" cy="0"/>
          <a:chOff x="0" y="0"/>
          <a:chExt cx="0" cy="0"/>
        </a:xfrm>
      </p:grpSpPr>
      <p:sp>
        <p:nvSpPr>
          <p:cNvPr id="36" name="Google Shape;36;p37"/>
          <p:cNvSpPr txBox="1">
            <a:spLocks noGrp="1"/>
          </p:cNvSpPr>
          <p:nvPr>
            <p:ph type="title"/>
          </p:nvPr>
        </p:nvSpPr>
        <p:spPr>
          <a:xfrm>
            <a:off x="-6348" y="149225"/>
            <a:ext cx="8810108" cy="686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7"/>
          <p:cNvSpPr txBox="1">
            <a:spLocks noGrp="1"/>
          </p:cNvSpPr>
          <p:nvPr>
            <p:ph type="body" idx="1"/>
          </p:nvPr>
        </p:nvSpPr>
        <p:spPr>
          <a:xfrm>
            <a:off x="395820" y="1307806"/>
            <a:ext cx="11417298" cy="41679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200"/>
              <a:buFont typeface="Arial"/>
              <a:buNone/>
              <a:defRPr sz="2200">
                <a:solidFill>
                  <a:schemeClr val="dk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8"/>
        <p:cNvGrpSpPr/>
        <p:nvPr/>
      </p:nvGrpSpPr>
      <p:grpSpPr>
        <a:xfrm>
          <a:off x="0" y="0"/>
          <a:ext cx="0" cy="0"/>
          <a:chOff x="0" y="0"/>
          <a:chExt cx="0" cy="0"/>
        </a:xfrm>
      </p:grpSpPr>
      <p:sp>
        <p:nvSpPr>
          <p:cNvPr id="39" name="Google Shape;39;p38"/>
          <p:cNvSpPr txBox="1">
            <a:spLocks noGrp="1"/>
          </p:cNvSpPr>
          <p:nvPr>
            <p:ph type="title"/>
          </p:nvPr>
        </p:nvSpPr>
        <p:spPr>
          <a:xfrm>
            <a:off x="2058229" y="388268"/>
            <a:ext cx="9920411" cy="600164"/>
          </a:xfrm>
          <a:prstGeom prst="rect">
            <a:avLst/>
          </a:prstGeom>
          <a:noFill/>
          <a:ln>
            <a:noFill/>
          </a:ln>
        </p:spPr>
        <p:txBody>
          <a:bodyPr spcFirstLastPara="1" wrap="square" lIns="91425" tIns="45700" rIns="91425" bIns="0" anchor="t" anchorCtr="0">
            <a:noAutofit/>
          </a:bodyPr>
          <a:lstStyle>
            <a:lvl1pPr lvl="0" algn="l">
              <a:lnSpc>
                <a:spcPct val="100000"/>
              </a:lnSpc>
              <a:spcBef>
                <a:spcPts val="0"/>
              </a:spcBef>
              <a:spcAft>
                <a:spcPts val="0"/>
              </a:spcAft>
              <a:buClr>
                <a:schemeClr val="lt1"/>
              </a:buClr>
              <a:buSzPts val="3200"/>
              <a:buFont typeface="Arial"/>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8"/>
          <p:cNvSpPr txBox="1">
            <a:spLocks noGrp="1"/>
          </p:cNvSpPr>
          <p:nvPr>
            <p:ph type="body" idx="1"/>
          </p:nvPr>
        </p:nvSpPr>
        <p:spPr>
          <a:xfrm>
            <a:off x="376352" y="1654803"/>
            <a:ext cx="11602288" cy="438989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hapter Slide (2)">
  <p:cSld name="3_Chapter Slide (2)">
    <p:spTree>
      <p:nvGrpSpPr>
        <p:cNvPr id="1" name="Shape 42"/>
        <p:cNvGrpSpPr/>
        <p:nvPr/>
      </p:nvGrpSpPr>
      <p:grpSpPr>
        <a:xfrm>
          <a:off x="0" y="0"/>
          <a:ext cx="0" cy="0"/>
          <a:chOff x="0" y="0"/>
          <a:chExt cx="0" cy="0"/>
        </a:xfrm>
      </p:grpSpPr>
      <p:pic>
        <p:nvPicPr>
          <p:cNvPr id="43" name="Google Shape;43;p40"/>
          <p:cNvPicPr preferRelativeResize="0"/>
          <p:nvPr/>
        </p:nvPicPr>
        <p:blipFill rotWithShape="1">
          <a:blip r:embed="rId2">
            <a:alphaModFix/>
          </a:blip>
          <a:srcRect/>
          <a:stretch/>
        </p:blipFill>
        <p:spPr>
          <a:xfrm>
            <a:off x="1185" y="1523"/>
            <a:ext cx="12189629" cy="6854953"/>
          </a:xfrm>
          <a:prstGeom prst="rect">
            <a:avLst/>
          </a:prstGeom>
          <a:noFill/>
          <a:ln>
            <a:noFill/>
          </a:ln>
        </p:spPr>
      </p:pic>
      <p:pic>
        <p:nvPicPr>
          <p:cNvPr id="44" name="Google Shape;44;p40"/>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45" name="Google Shape;45;p40"/>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0"/>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47" name="Google Shape;47;p40"/>
          <p:cNvCxnSpPr/>
          <p:nvPr/>
        </p:nvCxnSpPr>
        <p:spPr>
          <a:xfrm>
            <a:off x="1077013" y="1122363"/>
            <a:ext cx="10156296" cy="3446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pter Slide (2)">
  <p:cSld name="Chapter Slide (2)">
    <p:spTree>
      <p:nvGrpSpPr>
        <p:cNvPr id="1" name="Shape 48"/>
        <p:cNvGrpSpPr/>
        <p:nvPr/>
      </p:nvGrpSpPr>
      <p:grpSpPr>
        <a:xfrm>
          <a:off x="0" y="0"/>
          <a:ext cx="0" cy="0"/>
          <a:chOff x="0" y="0"/>
          <a:chExt cx="0" cy="0"/>
        </a:xfrm>
      </p:grpSpPr>
      <p:pic>
        <p:nvPicPr>
          <p:cNvPr id="49" name="Google Shape;49;p41"/>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0" name="Google Shape;50;p41"/>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51" name="Google Shape;51;p41"/>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1"/>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53" name="Google Shape;53;p41"/>
          <p:cNvCxnSpPr/>
          <p:nvPr/>
        </p:nvCxnSpPr>
        <p:spPr>
          <a:xfrm>
            <a:off x="1077013" y="1122363"/>
            <a:ext cx="10156296" cy="3446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Chapter Slide (2)">
  <p:cSld name="4_Chapter Slide (2)">
    <p:spTree>
      <p:nvGrpSpPr>
        <p:cNvPr id="1" name="Shape 54"/>
        <p:cNvGrpSpPr/>
        <p:nvPr/>
      </p:nvGrpSpPr>
      <p:grpSpPr>
        <a:xfrm>
          <a:off x="0" y="0"/>
          <a:ext cx="0" cy="0"/>
          <a:chOff x="0" y="0"/>
          <a:chExt cx="0" cy="0"/>
        </a:xfrm>
      </p:grpSpPr>
      <p:pic>
        <p:nvPicPr>
          <p:cNvPr id="55" name="Google Shape;55;p42"/>
          <p:cNvPicPr preferRelativeResize="0"/>
          <p:nvPr/>
        </p:nvPicPr>
        <p:blipFill rotWithShape="1">
          <a:blip r:embed="rId2">
            <a:alphaModFix/>
          </a:blip>
          <a:srcRect/>
          <a:stretch/>
        </p:blipFill>
        <p:spPr>
          <a:xfrm>
            <a:off x="1185" y="0"/>
            <a:ext cx="12189630" cy="6858000"/>
          </a:xfrm>
          <a:prstGeom prst="rect">
            <a:avLst/>
          </a:prstGeom>
          <a:noFill/>
          <a:ln>
            <a:noFill/>
          </a:ln>
        </p:spPr>
      </p:pic>
      <p:pic>
        <p:nvPicPr>
          <p:cNvPr id="56" name="Google Shape;56;p42"/>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57" name="Google Shape;57;p42"/>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2"/>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59" name="Google Shape;59;p42"/>
          <p:cNvCxnSpPr/>
          <p:nvPr/>
        </p:nvCxnSpPr>
        <p:spPr>
          <a:xfrm>
            <a:off x="1077013" y="1122363"/>
            <a:ext cx="10156296" cy="3446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3"/>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949494"/>
                </a:solidFill>
                <a:latin typeface="Arial"/>
                <a:ea typeface="Arial"/>
                <a:cs typeface="Arial"/>
                <a:sym typeface="Arial"/>
              </a:defRPr>
            </a:lvl1pPr>
            <a:lvl2pPr marL="0" marR="0" lvl="1" indent="0" algn="l" rtl="0">
              <a:spcBef>
                <a:spcPts val="0"/>
              </a:spcBef>
              <a:buNone/>
              <a:defRPr sz="1200" b="0" i="0" u="none" strike="noStrike" cap="none">
                <a:solidFill>
                  <a:srgbClr val="949494"/>
                </a:solidFill>
                <a:latin typeface="Arial"/>
                <a:ea typeface="Arial"/>
                <a:cs typeface="Arial"/>
                <a:sym typeface="Arial"/>
              </a:defRPr>
            </a:lvl2pPr>
            <a:lvl3pPr marL="0" marR="0" lvl="2" indent="0" algn="l" rtl="0">
              <a:spcBef>
                <a:spcPts val="0"/>
              </a:spcBef>
              <a:buNone/>
              <a:defRPr sz="1200" b="0" i="0" u="none" strike="noStrike" cap="none">
                <a:solidFill>
                  <a:srgbClr val="949494"/>
                </a:solidFill>
                <a:latin typeface="Arial"/>
                <a:ea typeface="Arial"/>
                <a:cs typeface="Arial"/>
                <a:sym typeface="Arial"/>
              </a:defRPr>
            </a:lvl3pPr>
            <a:lvl4pPr marL="0" marR="0" lvl="3" indent="0" algn="l" rtl="0">
              <a:spcBef>
                <a:spcPts val="0"/>
              </a:spcBef>
              <a:buNone/>
              <a:defRPr sz="1200" b="0" i="0" u="none" strike="noStrike" cap="none">
                <a:solidFill>
                  <a:srgbClr val="949494"/>
                </a:solidFill>
                <a:latin typeface="Arial"/>
                <a:ea typeface="Arial"/>
                <a:cs typeface="Arial"/>
                <a:sym typeface="Arial"/>
              </a:defRPr>
            </a:lvl4pPr>
            <a:lvl5pPr marL="0" marR="0" lvl="4" indent="0" algn="l" rtl="0">
              <a:spcBef>
                <a:spcPts val="0"/>
              </a:spcBef>
              <a:buNone/>
              <a:defRPr sz="1200" b="0" i="0" u="none" strike="noStrike" cap="none">
                <a:solidFill>
                  <a:srgbClr val="949494"/>
                </a:solidFill>
                <a:latin typeface="Arial"/>
                <a:ea typeface="Arial"/>
                <a:cs typeface="Arial"/>
                <a:sym typeface="Arial"/>
              </a:defRPr>
            </a:lvl5pPr>
            <a:lvl6pPr marL="0" marR="0" lvl="5" indent="0" algn="l" rtl="0">
              <a:spcBef>
                <a:spcPts val="0"/>
              </a:spcBef>
              <a:buNone/>
              <a:defRPr sz="1200" b="0" i="0" u="none" strike="noStrike" cap="none">
                <a:solidFill>
                  <a:srgbClr val="949494"/>
                </a:solidFill>
                <a:latin typeface="Arial"/>
                <a:ea typeface="Arial"/>
                <a:cs typeface="Arial"/>
                <a:sym typeface="Arial"/>
              </a:defRPr>
            </a:lvl6pPr>
            <a:lvl7pPr marL="0" marR="0" lvl="6" indent="0" algn="l" rtl="0">
              <a:spcBef>
                <a:spcPts val="0"/>
              </a:spcBef>
              <a:buNone/>
              <a:defRPr sz="1200" b="0" i="0" u="none" strike="noStrike" cap="none">
                <a:solidFill>
                  <a:srgbClr val="949494"/>
                </a:solidFill>
                <a:latin typeface="Arial"/>
                <a:ea typeface="Arial"/>
                <a:cs typeface="Arial"/>
                <a:sym typeface="Arial"/>
              </a:defRPr>
            </a:lvl7pPr>
            <a:lvl8pPr marL="0" marR="0" lvl="7" indent="0" algn="l" rtl="0">
              <a:spcBef>
                <a:spcPts val="0"/>
              </a:spcBef>
              <a:buNone/>
              <a:defRPr sz="1200" b="0" i="0" u="none" strike="noStrike" cap="none">
                <a:solidFill>
                  <a:srgbClr val="949494"/>
                </a:solidFill>
                <a:latin typeface="Arial"/>
                <a:ea typeface="Arial"/>
                <a:cs typeface="Arial"/>
                <a:sym typeface="Arial"/>
              </a:defRPr>
            </a:lvl8pPr>
            <a:lvl9pPr marL="0" marR="0" lvl="8" indent="0" algn="l" rtl="0">
              <a:spcBef>
                <a:spcPts val="0"/>
              </a:spcBef>
              <a:buNone/>
              <a:defRPr sz="1200" b="0" i="0" u="none" strike="noStrike" cap="none">
                <a:solidFill>
                  <a:srgbClr val="949494"/>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B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ec.europa.eu/horizon-europ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research/participants/portal/desktop/en/support/reference_term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10"/>
          <p:cNvGrpSpPr/>
          <p:nvPr/>
        </p:nvGrpSpPr>
        <p:grpSpPr>
          <a:xfrm>
            <a:off x="1621926" y="1532865"/>
            <a:ext cx="9045582" cy="731511"/>
            <a:chOff x="88273" y="662609"/>
            <a:chExt cx="9045582" cy="731511"/>
          </a:xfrm>
        </p:grpSpPr>
        <p:sp>
          <p:nvSpPr>
            <p:cNvPr id="326" name="Google Shape;326;p10"/>
            <p:cNvSpPr/>
            <p:nvPr/>
          </p:nvSpPr>
          <p:spPr>
            <a:xfrm>
              <a:off x="88273" y="662609"/>
              <a:ext cx="1797432" cy="718973"/>
            </a:xfrm>
            <a:prstGeom prst="homePlate">
              <a:avLst>
                <a:gd name="adj" fmla="val 50000"/>
              </a:avLst>
            </a:prstGeom>
            <a:solidFill>
              <a:srgbClr val="004DA2"/>
            </a:solidFill>
            <a:ln w="12700" cap="flat" cmpd="sng">
              <a:solidFill>
                <a:srgbClr val="D1E8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txBox="1"/>
            <p:nvPr/>
          </p:nvSpPr>
          <p:spPr>
            <a:xfrm>
              <a:off x="88273" y="662609"/>
              <a:ext cx="1617689" cy="718973"/>
            </a:xfrm>
            <a:prstGeom prst="rect">
              <a:avLst/>
            </a:prstGeom>
            <a:noFill/>
            <a:ln>
              <a:noFill/>
            </a:ln>
          </p:spPr>
          <p:txBody>
            <a:bodyPr spcFirstLastPara="1" wrap="square" lIns="64000" tIns="32000" rIns="16000" bIns="32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Impact orientation in programmes and calls</a:t>
              </a:r>
              <a:endParaRPr sz="1200">
                <a:solidFill>
                  <a:schemeClr val="lt1"/>
                </a:solidFill>
                <a:latin typeface="Arial"/>
                <a:ea typeface="Arial"/>
                <a:cs typeface="Arial"/>
                <a:sym typeface="Arial"/>
              </a:endParaRPr>
            </a:p>
          </p:txBody>
        </p:sp>
        <p:sp>
          <p:nvSpPr>
            <p:cNvPr id="328" name="Google Shape;328;p10"/>
            <p:cNvSpPr/>
            <p:nvPr/>
          </p:nvSpPr>
          <p:spPr>
            <a:xfrm>
              <a:off x="1438436" y="675147"/>
              <a:ext cx="1797432" cy="718973"/>
            </a:xfrm>
            <a:prstGeom prst="chevron">
              <a:avLst>
                <a:gd name="adj" fmla="val 50000"/>
              </a:avLst>
            </a:prstGeom>
            <a:solidFill>
              <a:srgbClr val="004DA2"/>
            </a:solidFill>
            <a:ln w="12700" cap="flat" cmpd="sng">
              <a:solidFill>
                <a:srgbClr val="D1E8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txBox="1"/>
            <p:nvPr/>
          </p:nvSpPr>
          <p:spPr>
            <a:xfrm>
              <a:off x="1797923" y="675147"/>
              <a:ext cx="1078459" cy="718973"/>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Expected impact required in proposals </a:t>
              </a:r>
              <a:endParaRPr/>
            </a:p>
          </p:txBody>
        </p:sp>
        <p:sp>
          <p:nvSpPr>
            <p:cNvPr id="330" name="Google Shape;330;p10"/>
            <p:cNvSpPr/>
            <p:nvPr/>
          </p:nvSpPr>
          <p:spPr>
            <a:xfrm>
              <a:off x="2876382" y="675147"/>
              <a:ext cx="1797432" cy="718973"/>
            </a:xfrm>
            <a:prstGeom prst="chevron">
              <a:avLst>
                <a:gd name="adj" fmla="val 50000"/>
              </a:avLst>
            </a:prstGeom>
            <a:solidFill>
              <a:srgbClr val="004DA2"/>
            </a:solidFill>
            <a:ln w="12700" cap="flat" cmpd="sng">
              <a:solidFill>
                <a:srgbClr val="D1E8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0"/>
            <p:cNvSpPr txBox="1"/>
            <p:nvPr/>
          </p:nvSpPr>
          <p:spPr>
            <a:xfrm>
              <a:off x="3235869" y="675147"/>
              <a:ext cx="1078459" cy="718973"/>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Impact oriented project planning</a:t>
              </a:r>
              <a:endParaRPr sz="1200">
                <a:solidFill>
                  <a:schemeClr val="lt1"/>
                </a:solidFill>
                <a:latin typeface="Arial"/>
                <a:ea typeface="Arial"/>
                <a:cs typeface="Arial"/>
                <a:sym typeface="Arial"/>
              </a:endParaRPr>
            </a:p>
          </p:txBody>
        </p:sp>
        <p:sp>
          <p:nvSpPr>
            <p:cNvPr id="332" name="Google Shape;332;p10"/>
            <p:cNvSpPr/>
            <p:nvPr/>
          </p:nvSpPr>
          <p:spPr>
            <a:xfrm>
              <a:off x="4314328" y="675147"/>
              <a:ext cx="1797432" cy="718973"/>
            </a:xfrm>
            <a:prstGeom prst="chevron">
              <a:avLst>
                <a:gd name="adj" fmla="val 50000"/>
              </a:avLst>
            </a:prstGeom>
            <a:solidFill>
              <a:srgbClr val="004DA2"/>
            </a:solidFill>
            <a:ln w="12700" cap="flat" cmpd="sng">
              <a:solidFill>
                <a:srgbClr val="D1E8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0"/>
            <p:cNvSpPr txBox="1"/>
            <p:nvPr/>
          </p:nvSpPr>
          <p:spPr>
            <a:xfrm>
              <a:off x="4673815" y="675147"/>
              <a:ext cx="1078459" cy="718973"/>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Expected impact as key criteria in evaluation</a:t>
              </a:r>
              <a:endParaRPr sz="1200">
                <a:solidFill>
                  <a:schemeClr val="lt1"/>
                </a:solidFill>
                <a:latin typeface="Arial"/>
                <a:ea typeface="Arial"/>
                <a:cs typeface="Arial"/>
                <a:sym typeface="Arial"/>
              </a:endParaRPr>
            </a:p>
          </p:txBody>
        </p:sp>
        <p:sp>
          <p:nvSpPr>
            <p:cNvPr id="334" name="Google Shape;334;p10"/>
            <p:cNvSpPr/>
            <p:nvPr/>
          </p:nvSpPr>
          <p:spPr>
            <a:xfrm>
              <a:off x="5752274" y="675147"/>
              <a:ext cx="1943635" cy="718973"/>
            </a:xfrm>
            <a:prstGeom prst="chevron">
              <a:avLst>
                <a:gd name="adj" fmla="val 50000"/>
              </a:avLst>
            </a:prstGeom>
            <a:solidFill>
              <a:srgbClr val="004DA2"/>
            </a:solidFill>
            <a:ln w="12700" cap="flat" cmpd="sng">
              <a:solidFill>
                <a:srgbClr val="D1E8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txBox="1"/>
            <p:nvPr/>
          </p:nvSpPr>
          <p:spPr>
            <a:xfrm>
              <a:off x="6111761" y="675147"/>
              <a:ext cx="1224662" cy="718973"/>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Impact oriented project implementation</a:t>
              </a:r>
              <a:endParaRPr sz="1200">
                <a:solidFill>
                  <a:schemeClr val="lt1"/>
                </a:solidFill>
                <a:latin typeface="Arial"/>
                <a:ea typeface="Arial"/>
                <a:cs typeface="Arial"/>
                <a:sym typeface="Arial"/>
              </a:endParaRPr>
            </a:p>
          </p:txBody>
        </p:sp>
        <p:sp>
          <p:nvSpPr>
            <p:cNvPr id="336" name="Google Shape;336;p10"/>
            <p:cNvSpPr/>
            <p:nvPr/>
          </p:nvSpPr>
          <p:spPr>
            <a:xfrm>
              <a:off x="7336423" y="675147"/>
              <a:ext cx="1797432" cy="718973"/>
            </a:xfrm>
            <a:prstGeom prst="chevron">
              <a:avLst>
                <a:gd name="adj" fmla="val 50000"/>
              </a:avLst>
            </a:prstGeom>
            <a:solidFill>
              <a:srgbClr val="004DA2"/>
            </a:solidFill>
            <a:ln w="12700" cap="flat" cmpd="sng">
              <a:solidFill>
                <a:srgbClr val="D1E8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0"/>
            <p:cNvSpPr txBox="1"/>
            <p:nvPr/>
          </p:nvSpPr>
          <p:spPr>
            <a:xfrm>
              <a:off x="7695910" y="675147"/>
              <a:ext cx="1078459" cy="718973"/>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Impact plans beyond project end</a:t>
              </a:r>
              <a:endParaRPr sz="1200">
                <a:solidFill>
                  <a:schemeClr val="lt1"/>
                </a:solidFill>
                <a:latin typeface="Arial"/>
                <a:ea typeface="Arial"/>
                <a:cs typeface="Arial"/>
                <a:sym typeface="Arial"/>
              </a:endParaRPr>
            </a:p>
          </p:txBody>
        </p:sp>
      </p:grpSp>
      <p:sp>
        <p:nvSpPr>
          <p:cNvPr id="338" name="Google Shape;338;p10"/>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rgbClr val="4F81BD"/>
              </a:buClr>
              <a:buSzPts val="4000"/>
              <a:buFont typeface="Calibri"/>
              <a:buNone/>
            </a:pPr>
            <a:r>
              <a:rPr lang="fr-BE" sz="4000" b="1">
                <a:solidFill>
                  <a:srgbClr val="4F81BD"/>
                </a:solidFill>
                <a:latin typeface="Calibri"/>
                <a:ea typeface="Calibri"/>
                <a:cs typeface="Calibri"/>
                <a:sym typeface="Calibri"/>
              </a:rPr>
              <a:t>Impact orientation in all stages</a:t>
            </a:r>
            <a:endParaRPr/>
          </a:p>
        </p:txBody>
      </p:sp>
      <p:sp>
        <p:nvSpPr>
          <p:cNvPr id="339" name="Google Shape;339;p10"/>
          <p:cNvSpPr txBox="1">
            <a:spLocks noGrp="1"/>
          </p:cNvSpPr>
          <p:nvPr>
            <p:ph type="body" idx="1"/>
          </p:nvPr>
        </p:nvSpPr>
        <p:spPr>
          <a:xfrm>
            <a:off x="627185" y="3017867"/>
            <a:ext cx="10515600" cy="282022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1800"/>
              <a:buFont typeface="Arial"/>
              <a:buChar char="•"/>
            </a:pPr>
            <a:r>
              <a:rPr lang="fr-BE" sz="1800"/>
              <a:t>Most programmes have an impact-oriented approach</a:t>
            </a:r>
            <a:endParaRPr/>
          </a:p>
          <a:p>
            <a:pPr marL="285750" lvl="0" indent="-285750" algn="just" rtl="0">
              <a:lnSpc>
                <a:spcPct val="100000"/>
              </a:lnSpc>
              <a:spcBef>
                <a:spcPts val="1800"/>
              </a:spcBef>
              <a:spcAft>
                <a:spcPts val="0"/>
              </a:spcAft>
              <a:buSzPts val="1800"/>
              <a:buFont typeface="Arial"/>
              <a:buChar char="•"/>
            </a:pPr>
            <a:r>
              <a:rPr lang="fr-BE" sz="1800"/>
              <a:t>Horizon Europe </a:t>
            </a:r>
            <a:r>
              <a:rPr lang="fr-BE" sz="1800" b="1"/>
              <a:t>balances research and innovation </a:t>
            </a:r>
            <a:r>
              <a:rPr lang="fr-BE" sz="1800"/>
              <a:t>and aims to </a:t>
            </a:r>
            <a:r>
              <a:rPr lang="fr-BE" sz="1800" b="1"/>
              <a:t>drive competitiveness/growth </a:t>
            </a:r>
            <a:r>
              <a:rPr lang="fr-BE" sz="1800"/>
              <a:t>and to </a:t>
            </a:r>
            <a:r>
              <a:rPr lang="fr-BE" sz="1800" b="1"/>
              <a:t>tackle societal challenges </a:t>
            </a:r>
            <a:r>
              <a:rPr lang="fr-BE" sz="1800"/>
              <a:t>(e.g. through missions)</a:t>
            </a:r>
            <a:endParaRPr/>
          </a:p>
          <a:p>
            <a:pPr marL="285750" lvl="0" indent="-285750" algn="just" rtl="0">
              <a:lnSpc>
                <a:spcPct val="100000"/>
              </a:lnSpc>
              <a:spcBef>
                <a:spcPts val="1800"/>
              </a:spcBef>
              <a:spcAft>
                <a:spcPts val="0"/>
              </a:spcAft>
              <a:buSzPts val="1800"/>
              <a:buFont typeface="Arial"/>
              <a:buChar char="•"/>
            </a:pPr>
            <a:r>
              <a:rPr lang="fr-BE" sz="1800"/>
              <a:t>Many programmes encourage </a:t>
            </a:r>
            <a:r>
              <a:rPr lang="fr-BE" sz="1800" b="1"/>
              <a:t>collaboration between different stakeholders </a:t>
            </a:r>
            <a:r>
              <a:rPr lang="fr-BE" sz="1800"/>
              <a:t>(researchers, industry including SMEs, public sector organisations and citizens)</a:t>
            </a:r>
            <a:endParaRPr/>
          </a:p>
          <a:p>
            <a:pPr marL="285750" lvl="0" indent="-285750" algn="just" rtl="0">
              <a:lnSpc>
                <a:spcPct val="100000"/>
              </a:lnSpc>
              <a:spcBef>
                <a:spcPts val="1800"/>
              </a:spcBef>
              <a:spcAft>
                <a:spcPts val="0"/>
              </a:spcAft>
              <a:buSzPts val="1800"/>
              <a:buFont typeface="Arial"/>
              <a:buChar char="•"/>
            </a:pPr>
            <a:r>
              <a:rPr lang="fr-BE" sz="1800"/>
              <a:t>Expected impacts are crucial for successful proposals and projects</a:t>
            </a:r>
            <a:endParaRPr/>
          </a:p>
          <a:p>
            <a:pPr marL="285750" lvl="0" indent="-285750" algn="just" rtl="0">
              <a:lnSpc>
                <a:spcPct val="100000"/>
              </a:lnSpc>
              <a:spcBef>
                <a:spcPts val="1800"/>
              </a:spcBef>
              <a:spcAft>
                <a:spcPts val="0"/>
              </a:spcAft>
              <a:buSzPts val="1800"/>
              <a:buFont typeface="Arial"/>
              <a:buChar char="•"/>
            </a:pPr>
            <a:r>
              <a:rPr lang="fr-BE" sz="1800"/>
              <a:t>Aspects of the project (activities, partnership, open access of results, etc.) intend to maximise potential impacts</a:t>
            </a:r>
            <a:endParaRPr sz="1800"/>
          </a:p>
        </p:txBody>
      </p:sp>
      <p:sp>
        <p:nvSpPr>
          <p:cNvPr id="340" name="Google Shape;340;p10"/>
          <p:cNvSpPr/>
          <p:nvPr/>
        </p:nvSpPr>
        <p:spPr>
          <a:xfrm>
            <a:off x="1689100" y="2278816"/>
            <a:ext cx="8668006" cy="432048"/>
          </a:xfrm>
          <a:prstGeom prst="homePlate">
            <a:avLst>
              <a:gd name="adj" fmla="val 50000"/>
            </a:avLst>
          </a:prstGeom>
          <a:solidFill>
            <a:srgbClr val="F7C46C"/>
          </a:solidFill>
          <a:ln w="9525" cap="flat" cmpd="sng">
            <a:solidFill>
              <a:srgbClr val="76B6F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400">
                <a:solidFill>
                  <a:srgbClr val="FFFFFF"/>
                </a:solidFill>
                <a:latin typeface="Arial"/>
                <a:ea typeface="Arial"/>
                <a:cs typeface="Arial"/>
                <a:sym typeface="Arial"/>
              </a:rPr>
              <a:t>Impact monitoring and reporting</a:t>
            </a:r>
            <a:endParaRPr sz="1400">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1"/>
          <p:cNvSpPr txBox="1">
            <a:spLocks noGrp="1"/>
          </p:cNvSpPr>
          <p:nvPr>
            <p:ph type="title"/>
          </p:nvPr>
        </p:nvSpPr>
        <p:spPr>
          <a:xfrm>
            <a:off x="838200" y="2782750"/>
            <a:ext cx="10515600" cy="600300"/>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a:t>2. Impact in Horizon Europe: a brief overview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2"/>
          <p:cNvSpPr txBox="1">
            <a:spLocks noGrp="1"/>
          </p:cNvSpPr>
          <p:nvPr>
            <p:ph type="title"/>
          </p:nvPr>
        </p:nvSpPr>
        <p:spPr>
          <a:xfrm>
            <a:off x="1043202" y="264250"/>
            <a:ext cx="8810100" cy="68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fr-BE" sz="3600" b="1">
                <a:solidFill>
                  <a:schemeClr val="accent2"/>
                </a:solidFill>
              </a:rPr>
              <a:t>Impact pathways in HE - EXAMPLES</a:t>
            </a:r>
            <a:endParaRPr/>
          </a:p>
        </p:txBody>
      </p:sp>
      <p:pic>
        <p:nvPicPr>
          <p:cNvPr id="353" name="Google Shape;353;p12"/>
          <p:cNvPicPr preferRelativeResize="0">
            <a:picLocks noGrp="1"/>
          </p:cNvPicPr>
          <p:nvPr>
            <p:ph type="body" idx="4294967295"/>
          </p:nvPr>
        </p:nvPicPr>
        <p:blipFill rotWithShape="1">
          <a:blip r:embed="rId3">
            <a:alphaModFix/>
          </a:blip>
          <a:srcRect/>
          <a:stretch/>
        </p:blipFill>
        <p:spPr>
          <a:xfrm>
            <a:off x="1313528" y="1388539"/>
            <a:ext cx="9594562" cy="4606745"/>
          </a:xfrm>
          <a:prstGeom prst="rect">
            <a:avLst/>
          </a:prstGeom>
          <a:noFill/>
          <a:ln>
            <a:noFill/>
          </a:ln>
        </p:spPr>
      </p:pic>
      <p:sp>
        <p:nvSpPr>
          <p:cNvPr id="354" name="Google Shape;354;p12"/>
          <p:cNvSpPr txBox="1"/>
          <p:nvPr/>
        </p:nvSpPr>
        <p:spPr>
          <a:xfrm>
            <a:off x="9034306" y="5885467"/>
            <a:ext cx="1146468" cy="317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463">
                <a:solidFill>
                  <a:srgbClr val="4D4D4D"/>
                </a:solidFill>
                <a:latin typeface="Arial"/>
                <a:ea typeface="Arial"/>
                <a:cs typeface="Arial"/>
                <a:sym typeface="Arial"/>
              </a:rPr>
              <a:t>Source: EC</a:t>
            </a:r>
            <a:endParaRPr sz="1463">
              <a:solidFill>
                <a:srgbClr val="4D4D4D"/>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3"/>
          <p:cNvSpPr txBox="1">
            <a:spLocks noGrp="1"/>
          </p:cNvSpPr>
          <p:nvPr>
            <p:ph type="title"/>
          </p:nvPr>
        </p:nvSpPr>
        <p:spPr>
          <a:xfrm>
            <a:off x="838200" y="33353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dk2"/>
              </a:buClr>
              <a:buSzPts val="2800"/>
              <a:buFont typeface="Arial"/>
              <a:buNone/>
            </a:pPr>
            <a:r>
              <a:rPr lang="fr-BE" sz="2800">
                <a:solidFill>
                  <a:schemeClr val="dk2"/>
                </a:solidFill>
              </a:rPr>
              <a:t>The 5 targets for the EU in 2020: Example of framework conditions for impact</a:t>
            </a:r>
            <a:br>
              <a:rPr lang="fr-BE" sz="2800">
                <a:solidFill>
                  <a:schemeClr val="dk2"/>
                </a:solidFill>
              </a:rPr>
            </a:br>
            <a:endParaRPr sz="2800">
              <a:solidFill>
                <a:schemeClr val="dk2"/>
              </a:solidFill>
            </a:endParaRPr>
          </a:p>
        </p:txBody>
      </p:sp>
      <p:sp>
        <p:nvSpPr>
          <p:cNvPr id="360" name="Google Shape;360;p13"/>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580B95"/>
              </a:buClr>
              <a:buSzPts val="1800"/>
              <a:buFont typeface="Noto Sans Symbols"/>
              <a:buChar char="▪"/>
            </a:pPr>
            <a:r>
              <a:rPr lang="fr-BE" sz="1800"/>
              <a:t>1. </a:t>
            </a:r>
            <a:r>
              <a:rPr lang="fr-BE" sz="1800" b="1">
                <a:solidFill>
                  <a:srgbClr val="C00000"/>
                </a:solidFill>
              </a:rPr>
              <a:t>Employment</a:t>
            </a:r>
            <a:endParaRPr sz="1800">
              <a:solidFill>
                <a:srgbClr val="C00000"/>
              </a:solidFill>
            </a:endParaRPr>
          </a:p>
          <a:p>
            <a:pPr marL="685800" lvl="1" indent="-228600" algn="l" rtl="0">
              <a:lnSpc>
                <a:spcPct val="100000"/>
              </a:lnSpc>
              <a:spcBef>
                <a:spcPts val="1100"/>
              </a:spcBef>
              <a:spcAft>
                <a:spcPts val="0"/>
              </a:spcAft>
              <a:buClr>
                <a:srgbClr val="580B95"/>
              </a:buClr>
              <a:buSzPts val="1800"/>
              <a:buFont typeface="Noto Sans Symbols"/>
              <a:buChar char="▪"/>
            </a:pPr>
            <a:r>
              <a:rPr lang="fr-BE" sz="1800"/>
              <a:t>75% of the 20-64 year-olds to be employed</a:t>
            </a:r>
            <a:endParaRPr/>
          </a:p>
          <a:p>
            <a:pPr marL="228600" lvl="0" indent="-228600" algn="l" rtl="0">
              <a:lnSpc>
                <a:spcPct val="100000"/>
              </a:lnSpc>
              <a:spcBef>
                <a:spcPts val="1800"/>
              </a:spcBef>
              <a:spcAft>
                <a:spcPts val="0"/>
              </a:spcAft>
              <a:buClr>
                <a:srgbClr val="580B95"/>
              </a:buClr>
              <a:buSzPts val="1800"/>
              <a:buFont typeface="Noto Sans Symbols"/>
              <a:buChar char="▪"/>
            </a:pPr>
            <a:r>
              <a:rPr lang="fr-BE" sz="1800"/>
              <a:t>2. </a:t>
            </a:r>
            <a:r>
              <a:rPr lang="fr-BE" sz="1800" b="1">
                <a:solidFill>
                  <a:srgbClr val="C00000"/>
                </a:solidFill>
              </a:rPr>
              <a:t>R&amp;D </a:t>
            </a:r>
            <a:endParaRPr sz="1800">
              <a:solidFill>
                <a:srgbClr val="C00000"/>
              </a:solidFill>
            </a:endParaRPr>
          </a:p>
          <a:p>
            <a:pPr marL="685800" lvl="1" indent="-228600" algn="l" rtl="0">
              <a:lnSpc>
                <a:spcPct val="100000"/>
              </a:lnSpc>
              <a:spcBef>
                <a:spcPts val="1100"/>
              </a:spcBef>
              <a:spcAft>
                <a:spcPts val="0"/>
              </a:spcAft>
              <a:buClr>
                <a:srgbClr val="580B95"/>
              </a:buClr>
              <a:buSzPts val="1800"/>
              <a:buFont typeface="Noto Sans Symbols"/>
              <a:buChar char="▪"/>
            </a:pPr>
            <a:r>
              <a:rPr lang="fr-BE" sz="1800"/>
              <a:t>3% of the EU's GDP to be invested in R&amp;D</a:t>
            </a:r>
            <a:endParaRPr/>
          </a:p>
          <a:p>
            <a:pPr marL="228600" lvl="0" indent="-228600" algn="l" rtl="0">
              <a:lnSpc>
                <a:spcPct val="100000"/>
              </a:lnSpc>
              <a:spcBef>
                <a:spcPts val="1800"/>
              </a:spcBef>
              <a:spcAft>
                <a:spcPts val="0"/>
              </a:spcAft>
              <a:buClr>
                <a:srgbClr val="580B95"/>
              </a:buClr>
              <a:buSzPts val="1800"/>
              <a:buFont typeface="Noto Sans Symbols"/>
              <a:buChar char="▪"/>
            </a:pPr>
            <a:r>
              <a:rPr lang="fr-BE" sz="1800"/>
              <a:t>3. </a:t>
            </a:r>
            <a:r>
              <a:rPr lang="fr-BE" sz="1800" b="1">
                <a:solidFill>
                  <a:srgbClr val="C00000"/>
                </a:solidFill>
              </a:rPr>
              <a:t>Climate change and energy sustainability</a:t>
            </a:r>
            <a:endParaRPr sz="1800">
              <a:solidFill>
                <a:srgbClr val="C00000"/>
              </a:solidFill>
            </a:endParaRPr>
          </a:p>
          <a:p>
            <a:pPr marL="685800" lvl="1" indent="-228600" algn="l" rtl="0">
              <a:lnSpc>
                <a:spcPct val="100000"/>
              </a:lnSpc>
              <a:spcBef>
                <a:spcPts val="1100"/>
              </a:spcBef>
              <a:spcAft>
                <a:spcPts val="0"/>
              </a:spcAft>
              <a:buClr>
                <a:srgbClr val="580B95"/>
              </a:buClr>
              <a:buSzPts val="1800"/>
              <a:buFont typeface="Noto Sans Symbols"/>
              <a:buChar char="▪"/>
            </a:pPr>
            <a:r>
              <a:rPr lang="fr-BE" sz="1800" b="1"/>
              <a:t>greenhouse gas emissions 20%</a:t>
            </a:r>
            <a:r>
              <a:rPr lang="fr-BE" sz="1800"/>
              <a:t> (or even </a:t>
            </a:r>
            <a:r>
              <a:rPr lang="fr-BE" sz="1800" b="1"/>
              <a:t>30%</a:t>
            </a:r>
            <a:r>
              <a:rPr lang="fr-BE" sz="1800"/>
              <a:t>, if the conditions are right) </a:t>
            </a:r>
            <a:r>
              <a:rPr lang="fr-BE" sz="1800" b="1"/>
              <a:t>lower than 1990</a:t>
            </a:r>
            <a:endParaRPr sz="1800"/>
          </a:p>
          <a:p>
            <a:pPr marL="685800" lvl="1" indent="-228600" algn="l" rtl="0">
              <a:lnSpc>
                <a:spcPct val="100000"/>
              </a:lnSpc>
              <a:spcBef>
                <a:spcPts val="1100"/>
              </a:spcBef>
              <a:spcAft>
                <a:spcPts val="0"/>
              </a:spcAft>
              <a:buClr>
                <a:srgbClr val="580B95"/>
              </a:buClr>
              <a:buSzPts val="1800"/>
              <a:buFont typeface="Noto Sans Symbols"/>
              <a:buChar char="▪"/>
            </a:pPr>
            <a:r>
              <a:rPr lang="fr-BE" sz="1800" b="1"/>
              <a:t>20% of energy from renewables</a:t>
            </a:r>
            <a:endParaRPr sz="1800"/>
          </a:p>
          <a:p>
            <a:pPr marL="685800" lvl="1" indent="-228600" algn="l" rtl="0">
              <a:lnSpc>
                <a:spcPct val="100000"/>
              </a:lnSpc>
              <a:spcBef>
                <a:spcPts val="1100"/>
              </a:spcBef>
              <a:spcAft>
                <a:spcPts val="0"/>
              </a:spcAft>
              <a:buClr>
                <a:srgbClr val="580B95"/>
              </a:buClr>
              <a:buSzPts val="1800"/>
              <a:buFont typeface="Noto Sans Symbols"/>
              <a:buChar char="▪"/>
            </a:pPr>
            <a:r>
              <a:rPr lang="fr-BE" sz="1800" b="1"/>
              <a:t>20% increase in energy efficiency</a:t>
            </a:r>
            <a:endParaRPr sz="1800"/>
          </a:p>
          <a:p>
            <a:pPr marL="228600" lvl="0" indent="-228600" algn="l" rtl="0">
              <a:lnSpc>
                <a:spcPct val="100000"/>
              </a:lnSpc>
              <a:spcBef>
                <a:spcPts val="1100"/>
              </a:spcBef>
              <a:spcAft>
                <a:spcPts val="0"/>
              </a:spcAft>
              <a:buClr>
                <a:srgbClr val="580B95"/>
              </a:buClr>
              <a:buSzPts val="1800"/>
              <a:buFont typeface="Noto Sans Symbols"/>
              <a:buChar char="▪"/>
            </a:pPr>
            <a:r>
              <a:rPr lang="fr-BE" sz="1800"/>
              <a:t>4. </a:t>
            </a:r>
            <a:r>
              <a:rPr lang="fr-BE" sz="1800" b="1">
                <a:solidFill>
                  <a:srgbClr val="C00000"/>
                </a:solidFill>
              </a:rPr>
              <a:t>Education</a:t>
            </a:r>
            <a:endParaRPr sz="1800">
              <a:solidFill>
                <a:srgbClr val="C00000"/>
              </a:solidFill>
            </a:endParaRPr>
          </a:p>
          <a:p>
            <a:pPr marL="685800" lvl="1" indent="-228600" algn="l" rtl="0">
              <a:lnSpc>
                <a:spcPct val="100000"/>
              </a:lnSpc>
              <a:spcBef>
                <a:spcPts val="1100"/>
              </a:spcBef>
              <a:spcAft>
                <a:spcPts val="0"/>
              </a:spcAft>
              <a:buClr>
                <a:srgbClr val="580B95"/>
              </a:buClr>
              <a:buSzPts val="1800"/>
              <a:buFont typeface="Noto Sans Symbols"/>
              <a:buChar char="▪"/>
            </a:pPr>
            <a:r>
              <a:rPr lang="fr-BE" sz="1800" b="1"/>
              <a:t>Reducing the rates of early school leaving below 10%</a:t>
            </a:r>
            <a:endParaRPr sz="1800"/>
          </a:p>
          <a:p>
            <a:pPr marL="685800" lvl="1" indent="-228600" algn="l" rtl="0">
              <a:lnSpc>
                <a:spcPct val="100000"/>
              </a:lnSpc>
              <a:spcBef>
                <a:spcPts val="1100"/>
              </a:spcBef>
              <a:spcAft>
                <a:spcPts val="0"/>
              </a:spcAft>
              <a:buClr>
                <a:srgbClr val="580B95"/>
              </a:buClr>
              <a:buSzPts val="1800"/>
              <a:buFont typeface="Noto Sans Symbols"/>
              <a:buChar char="▪"/>
            </a:pPr>
            <a:r>
              <a:rPr lang="fr-BE" sz="1800" b="1"/>
              <a:t>at least 40% of 30-34–year-olds completing third level education</a:t>
            </a:r>
            <a:endParaRPr sz="1800"/>
          </a:p>
          <a:p>
            <a:pPr marL="228600" lvl="0" indent="-228600" algn="l" rtl="0">
              <a:lnSpc>
                <a:spcPct val="100000"/>
              </a:lnSpc>
              <a:spcBef>
                <a:spcPts val="600"/>
              </a:spcBef>
              <a:spcAft>
                <a:spcPts val="0"/>
              </a:spcAft>
              <a:buSzPts val="1800"/>
              <a:buChar char="•"/>
            </a:pPr>
            <a:r>
              <a:rPr lang="fr-BE" sz="1800"/>
              <a:t>5. </a:t>
            </a:r>
            <a:r>
              <a:rPr lang="fr-BE" sz="1800" b="1">
                <a:solidFill>
                  <a:srgbClr val="C00000"/>
                </a:solidFill>
              </a:rPr>
              <a:t>Fighting poverty and social exclusion</a:t>
            </a:r>
            <a:endParaRPr sz="1800">
              <a:solidFill>
                <a:srgbClr val="C00000"/>
              </a:solidFill>
            </a:endParaRPr>
          </a:p>
          <a:p>
            <a:pPr marL="685800" lvl="1" indent="-228600" algn="l" rtl="0">
              <a:lnSpc>
                <a:spcPct val="100000"/>
              </a:lnSpc>
              <a:spcBef>
                <a:spcPts val="1100"/>
              </a:spcBef>
              <a:spcAft>
                <a:spcPts val="0"/>
              </a:spcAft>
              <a:buSzPts val="1800"/>
              <a:buChar char="•"/>
            </a:pPr>
            <a:r>
              <a:rPr lang="fr-BE" sz="1800"/>
              <a:t>at least </a:t>
            </a:r>
            <a:r>
              <a:rPr lang="fr-BE" sz="1800" b="1"/>
              <a:t>20 million fewer people in or at risk of poverty and social exclusion</a:t>
            </a:r>
            <a:endParaRPr sz="1800"/>
          </a:p>
          <a:p>
            <a:pPr marL="514350" lvl="0" indent="-400050" algn="l" rtl="0">
              <a:lnSpc>
                <a:spcPct val="100000"/>
              </a:lnSpc>
              <a:spcBef>
                <a:spcPts val="1800"/>
              </a:spcBef>
              <a:spcAft>
                <a:spcPts val="0"/>
              </a:spcAft>
              <a:buSzPts val="1800"/>
              <a:buFont typeface="Arial"/>
              <a:buNone/>
            </a:pPr>
            <a:endParaRPr sz="1800"/>
          </a:p>
          <a:p>
            <a:pPr marL="228600" lvl="0" indent="-114300" algn="l" rtl="0">
              <a:lnSpc>
                <a:spcPct val="100000"/>
              </a:lnSpc>
              <a:spcBef>
                <a:spcPts val="1800"/>
              </a:spcBef>
              <a:spcAft>
                <a:spcPts val="0"/>
              </a:spcAft>
              <a:buSzPts val="1800"/>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4"/>
          <p:cNvSpPr txBox="1">
            <a:spLocks noGrp="1"/>
          </p:cNvSpPr>
          <p:nvPr>
            <p:ph type="title"/>
          </p:nvPr>
        </p:nvSpPr>
        <p:spPr>
          <a:xfrm>
            <a:off x="2058229" y="388268"/>
            <a:ext cx="9920411" cy="600164"/>
          </a:xfrm>
          <a:prstGeom prst="rect">
            <a:avLst/>
          </a:prstGeom>
          <a:noFill/>
          <a:ln>
            <a:noFill/>
          </a:ln>
        </p:spPr>
        <p:txBody>
          <a:bodyPr spcFirstLastPara="1" wrap="square" lIns="91425" tIns="45700" rIns="91425" bIns="0" anchor="t" anchorCtr="0">
            <a:normAutofit/>
          </a:bodyPr>
          <a:lstStyle/>
          <a:p>
            <a:pPr marL="0" lvl="0" indent="0" algn="l" rtl="0">
              <a:lnSpc>
                <a:spcPct val="100000"/>
              </a:lnSpc>
              <a:spcBef>
                <a:spcPts val="0"/>
              </a:spcBef>
              <a:spcAft>
                <a:spcPts val="0"/>
              </a:spcAft>
              <a:buClr>
                <a:schemeClr val="lt1"/>
              </a:buClr>
              <a:buSzPts val="3200"/>
              <a:buFont typeface="Arial"/>
              <a:buNone/>
            </a:pPr>
            <a:r>
              <a:rPr lang="fr-BE"/>
              <a:t>Describing the impact of your proposal </a:t>
            </a:r>
            <a:endParaRPr sz="3600"/>
          </a:p>
        </p:txBody>
      </p:sp>
      <p:sp>
        <p:nvSpPr>
          <p:cNvPr id="366" name="Google Shape;366;p14"/>
          <p:cNvSpPr txBox="1"/>
          <p:nvPr/>
        </p:nvSpPr>
        <p:spPr>
          <a:xfrm>
            <a:off x="838200" y="1368002"/>
            <a:ext cx="10515600" cy="1224000"/>
          </a:xfrm>
          <a:prstGeom prst="rect">
            <a:avLst/>
          </a:prstGeom>
          <a:noFill/>
          <a:ln w="28575" cap="flat" cmpd="sng">
            <a:solidFill>
              <a:schemeClr val="accent4"/>
            </a:solidFill>
            <a:prstDash val="dot"/>
            <a:round/>
            <a:headEnd type="none" w="sm" len="sm"/>
            <a:tailEnd type="none" w="sm" len="sm"/>
          </a:ln>
        </p:spPr>
        <p:txBody>
          <a:bodyPr spcFirstLastPara="1" wrap="square" lIns="91425" tIns="144000" rIns="91425" bIns="45700" anchor="t" anchorCtr="0">
            <a:noAutofit/>
          </a:bodyPr>
          <a:lstStyle/>
          <a:p>
            <a:pPr marL="2779713" marR="0" lvl="0" indent="0" algn="l" rtl="0">
              <a:spcBef>
                <a:spcPts val="0"/>
              </a:spcBef>
              <a:spcAft>
                <a:spcPts val="0"/>
              </a:spcAft>
              <a:buClr>
                <a:schemeClr val="dk1"/>
              </a:buClr>
              <a:buSzPts val="2000"/>
              <a:buFont typeface="Arial"/>
              <a:buNone/>
            </a:pPr>
            <a:r>
              <a:rPr lang="fr-BE" sz="2000" b="1">
                <a:solidFill>
                  <a:srgbClr val="404A52"/>
                </a:solidFill>
                <a:latin typeface="Arial"/>
                <a:ea typeface="Arial"/>
                <a:cs typeface="Arial"/>
                <a:sym typeface="Arial"/>
              </a:rPr>
              <a:t>…by thinking about the specific contribution the project can make to the expected outcomes and impacts set out in the Work Programme.</a:t>
            </a:r>
            <a:endParaRPr/>
          </a:p>
        </p:txBody>
      </p:sp>
      <p:sp>
        <p:nvSpPr>
          <p:cNvPr id="367" name="Google Shape;367;p14"/>
          <p:cNvSpPr/>
          <p:nvPr/>
        </p:nvSpPr>
        <p:spPr>
          <a:xfrm>
            <a:off x="1019163" y="1517438"/>
            <a:ext cx="2364117" cy="920962"/>
          </a:xfrm>
          <a:prstGeom prst="homePlate">
            <a:avLst>
              <a:gd name="adj" fmla="val 50000"/>
            </a:avLst>
          </a:prstGeom>
          <a:solidFill>
            <a:schemeClr val="accent2"/>
          </a:solidFill>
          <a:ln>
            <a:noFill/>
          </a:ln>
        </p:spPr>
        <p:txBody>
          <a:bodyPr spcFirstLastPara="1" wrap="square" lIns="180000" tIns="45700" rIns="91425" bIns="45700" anchor="ctr" anchorCtr="0">
            <a:noAutofit/>
          </a:bodyPr>
          <a:lstStyle/>
          <a:p>
            <a:pPr marL="3175" marR="0" lvl="0" indent="0" algn="l" rtl="0">
              <a:spcBef>
                <a:spcPts val="0"/>
              </a:spcBef>
              <a:spcAft>
                <a:spcPts val="0"/>
              </a:spcAft>
              <a:buNone/>
            </a:pPr>
            <a:r>
              <a:rPr lang="fr-BE" sz="1800" b="1">
                <a:solidFill>
                  <a:schemeClr val="lt1"/>
                </a:solidFill>
                <a:latin typeface="Arial"/>
                <a:ea typeface="Arial"/>
                <a:cs typeface="Arial"/>
                <a:sym typeface="Arial"/>
              </a:rPr>
              <a:t>Project’s pathway towards impact</a:t>
            </a:r>
            <a:endParaRPr sz="1800" b="1">
              <a:solidFill>
                <a:schemeClr val="lt1"/>
              </a:solidFill>
              <a:latin typeface="Arial"/>
              <a:ea typeface="Arial"/>
              <a:cs typeface="Arial"/>
              <a:sym typeface="Arial"/>
            </a:endParaRPr>
          </a:p>
        </p:txBody>
      </p:sp>
      <p:sp>
        <p:nvSpPr>
          <p:cNvPr id="368" name="Google Shape;368;p14"/>
          <p:cNvSpPr txBox="1"/>
          <p:nvPr/>
        </p:nvSpPr>
        <p:spPr>
          <a:xfrm>
            <a:off x="878423" y="6165334"/>
            <a:ext cx="1322798" cy="276999"/>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BE" sz="1200" b="1">
                <a:solidFill>
                  <a:srgbClr val="072932"/>
                </a:solidFill>
                <a:latin typeface="Arial"/>
                <a:ea typeface="Arial"/>
                <a:cs typeface="Arial"/>
                <a:sym typeface="Arial"/>
              </a:rPr>
              <a:t>Implementation</a:t>
            </a:r>
            <a:endParaRPr/>
          </a:p>
        </p:txBody>
      </p:sp>
      <p:sp>
        <p:nvSpPr>
          <p:cNvPr id="369" name="Google Shape;369;p14"/>
          <p:cNvSpPr txBox="1"/>
          <p:nvPr/>
        </p:nvSpPr>
        <p:spPr>
          <a:xfrm>
            <a:off x="6224394" y="6189827"/>
            <a:ext cx="696024" cy="276999"/>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BE" sz="1200" b="1">
                <a:solidFill>
                  <a:srgbClr val="072932"/>
                </a:solidFill>
                <a:latin typeface="Arial"/>
                <a:ea typeface="Arial"/>
                <a:cs typeface="Arial"/>
                <a:sym typeface="Arial"/>
              </a:rPr>
              <a:t>Effects</a:t>
            </a:r>
            <a:endParaRPr/>
          </a:p>
        </p:txBody>
      </p:sp>
      <p:sp>
        <p:nvSpPr>
          <p:cNvPr id="370" name="Google Shape;370;p14"/>
          <p:cNvSpPr txBox="1"/>
          <p:nvPr/>
        </p:nvSpPr>
        <p:spPr>
          <a:xfrm>
            <a:off x="1019163" y="4582863"/>
            <a:ext cx="1225017" cy="892552"/>
          </a:xfrm>
          <a:prstGeom prst="rect">
            <a:avLst/>
          </a:prstGeom>
          <a:solidFill>
            <a:srgbClr val="EBF6F5"/>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BE" sz="1300" b="0">
                <a:solidFill>
                  <a:schemeClr val="dk1"/>
                </a:solidFill>
                <a:latin typeface="Arial"/>
                <a:ea typeface="Arial"/>
                <a:cs typeface="Arial"/>
                <a:sym typeface="Arial"/>
              </a:rPr>
              <a:t>HE grant, human resources, expertise, etc.   </a:t>
            </a:r>
            <a:endParaRPr/>
          </a:p>
        </p:txBody>
      </p:sp>
      <p:sp>
        <p:nvSpPr>
          <p:cNvPr id="371" name="Google Shape;371;p14"/>
          <p:cNvSpPr txBox="1"/>
          <p:nvPr/>
        </p:nvSpPr>
        <p:spPr>
          <a:xfrm>
            <a:off x="2607085" y="4482836"/>
            <a:ext cx="2879315" cy="1092607"/>
          </a:xfrm>
          <a:prstGeom prst="rect">
            <a:avLst/>
          </a:prstGeom>
          <a:solidFill>
            <a:srgbClr val="EBF6F5"/>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300" b="0">
                <a:solidFill>
                  <a:srgbClr val="0070C0"/>
                </a:solidFill>
                <a:latin typeface="Arial"/>
                <a:ea typeface="Arial"/>
                <a:cs typeface="Arial"/>
                <a:sym typeface="Arial"/>
              </a:rPr>
              <a:t>  </a:t>
            </a:r>
            <a:r>
              <a:rPr lang="fr-BE" sz="1300" b="0">
                <a:solidFill>
                  <a:schemeClr val="dk1"/>
                </a:solidFill>
                <a:latin typeface="Arial"/>
                <a:ea typeface="Arial"/>
                <a:cs typeface="Arial"/>
                <a:sym typeface="Arial"/>
              </a:rPr>
              <a:t>Successful large-scale demonstration trial with 3 airports of an advanced forecasting system for proactive airport passenger flow management </a:t>
            </a:r>
            <a:endParaRPr/>
          </a:p>
        </p:txBody>
      </p:sp>
      <p:sp>
        <p:nvSpPr>
          <p:cNvPr id="372" name="Google Shape;372;p14"/>
          <p:cNvSpPr txBox="1"/>
          <p:nvPr/>
        </p:nvSpPr>
        <p:spPr>
          <a:xfrm>
            <a:off x="6562575" y="4590804"/>
            <a:ext cx="2236377" cy="1092607"/>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300" b="0">
                <a:solidFill>
                  <a:srgbClr val="072932"/>
                </a:solidFill>
                <a:latin typeface="Arial"/>
                <a:ea typeface="Arial"/>
                <a:cs typeface="Arial"/>
                <a:sym typeface="Arial"/>
              </a:rPr>
              <a:t>  </a:t>
            </a:r>
            <a:r>
              <a:rPr lang="fr-BE" sz="1300" b="0">
                <a:solidFill>
                  <a:schemeClr val="dk1"/>
                </a:solidFill>
                <a:latin typeface="Arial"/>
                <a:ea typeface="Arial"/>
                <a:cs typeface="Arial"/>
                <a:sym typeface="Arial"/>
              </a:rPr>
              <a:t>At least 9 European airports adopt the advanced forecasting system that was demonstrated during the project</a:t>
            </a:r>
            <a:endParaRPr/>
          </a:p>
        </p:txBody>
      </p:sp>
      <p:cxnSp>
        <p:nvCxnSpPr>
          <p:cNvPr id="373" name="Google Shape;373;p14"/>
          <p:cNvCxnSpPr>
            <a:stCxn id="370" idx="3"/>
            <a:endCxn id="371" idx="1"/>
          </p:cNvCxnSpPr>
          <p:nvPr/>
        </p:nvCxnSpPr>
        <p:spPr>
          <a:xfrm>
            <a:off x="2244180" y="5029139"/>
            <a:ext cx="363000" cy="0"/>
          </a:xfrm>
          <a:prstGeom prst="straightConnector1">
            <a:avLst/>
          </a:prstGeom>
          <a:noFill/>
          <a:ln w="12700" cap="flat" cmpd="sng">
            <a:solidFill>
              <a:srgbClr val="404A52"/>
            </a:solidFill>
            <a:prstDash val="solid"/>
            <a:round/>
            <a:headEnd type="none" w="med" len="med"/>
            <a:tailEnd type="triangle" w="med" len="med"/>
          </a:ln>
        </p:spPr>
      </p:cxnSp>
      <p:cxnSp>
        <p:nvCxnSpPr>
          <p:cNvPr id="374" name="Google Shape;374;p14"/>
          <p:cNvCxnSpPr>
            <a:stCxn id="371" idx="3"/>
            <a:endCxn id="372" idx="1"/>
          </p:cNvCxnSpPr>
          <p:nvPr/>
        </p:nvCxnSpPr>
        <p:spPr>
          <a:xfrm>
            <a:off x="5486400" y="5029140"/>
            <a:ext cx="1076100" cy="108000"/>
          </a:xfrm>
          <a:prstGeom prst="straightConnector1">
            <a:avLst/>
          </a:prstGeom>
          <a:noFill/>
          <a:ln w="12700" cap="flat" cmpd="sng">
            <a:solidFill>
              <a:srgbClr val="404A52"/>
            </a:solidFill>
            <a:prstDash val="solid"/>
            <a:round/>
            <a:headEnd type="none" w="med" len="med"/>
            <a:tailEnd type="triangle" w="med" len="med"/>
          </a:ln>
        </p:spPr>
      </p:cxnSp>
      <p:cxnSp>
        <p:nvCxnSpPr>
          <p:cNvPr id="375" name="Google Shape;375;p14"/>
          <p:cNvCxnSpPr>
            <a:stCxn id="372" idx="3"/>
            <a:endCxn id="376" idx="1"/>
          </p:cNvCxnSpPr>
          <p:nvPr/>
        </p:nvCxnSpPr>
        <p:spPr>
          <a:xfrm>
            <a:off x="8798952" y="5137108"/>
            <a:ext cx="363000" cy="99900"/>
          </a:xfrm>
          <a:prstGeom prst="straightConnector1">
            <a:avLst/>
          </a:prstGeom>
          <a:noFill/>
          <a:ln w="12700" cap="flat" cmpd="sng">
            <a:solidFill>
              <a:srgbClr val="404A52"/>
            </a:solidFill>
            <a:prstDash val="solid"/>
            <a:round/>
            <a:headEnd type="none" w="med" len="med"/>
            <a:tailEnd type="triangle" w="med" len="med"/>
          </a:ln>
        </p:spPr>
      </p:cxnSp>
      <p:sp>
        <p:nvSpPr>
          <p:cNvPr id="377" name="Google Shape;377;p14"/>
          <p:cNvSpPr/>
          <p:nvPr/>
        </p:nvSpPr>
        <p:spPr>
          <a:xfrm>
            <a:off x="838200" y="4142232"/>
            <a:ext cx="4884377" cy="2324594"/>
          </a:xfrm>
          <a:prstGeom prst="rect">
            <a:avLst/>
          </a:prstGeom>
          <a:noFill/>
          <a:ln w="12700" cap="flat" cmpd="sng">
            <a:solidFill>
              <a:srgbClr val="404A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404A52"/>
              </a:solidFill>
              <a:latin typeface="Arial"/>
              <a:ea typeface="Arial"/>
              <a:cs typeface="Arial"/>
              <a:sym typeface="Arial"/>
            </a:endParaRPr>
          </a:p>
        </p:txBody>
      </p:sp>
      <p:sp>
        <p:nvSpPr>
          <p:cNvPr id="378" name="Google Shape;378;p14"/>
          <p:cNvSpPr/>
          <p:nvPr/>
        </p:nvSpPr>
        <p:spPr>
          <a:xfrm rot="5400000">
            <a:off x="3720150" y="3812047"/>
            <a:ext cx="640531" cy="562708"/>
          </a:xfrm>
          <a:prstGeom prst="rightArrow">
            <a:avLst>
              <a:gd name="adj1" fmla="val 50000"/>
              <a:gd name="adj2" fmla="val 56250"/>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txBox="1"/>
          <p:nvPr/>
        </p:nvSpPr>
        <p:spPr>
          <a:xfrm>
            <a:off x="3899738" y="3773114"/>
            <a:ext cx="281354" cy="48226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839C0A"/>
              </a:solidFill>
              <a:latin typeface="Arial"/>
              <a:ea typeface="Arial"/>
              <a:cs typeface="Arial"/>
              <a:sym typeface="Arial"/>
            </a:endParaRPr>
          </a:p>
        </p:txBody>
      </p:sp>
      <p:sp>
        <p:nvSpPr>
          <p:cNvPr id="380" name="Google Shape;380;p14"/>
          <p:cNvSpPr/>
          <p:nvPr/>
        </p:nvSpPr>
        <p:spPr>
          <a:xfrm rot="5400000">
            <a:off x="7357335" y="3998321"/>
            <a:ext cx="640530" cy="562708"/>
          </a:xfrm>
          <a:prstGeom prst="rightArrow">
            <a:avLst>
              <a:gd name="adj1" fmla="val 50000"/>
              <a:gd name="adj2" fmla="val 56250"/>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txBox="1"/>
          <p:nvPr/>
        </p:nvSpPr>
        <p:spPr>
          <a:xfrm>
            <a:off x="7536913" y="3959389"/>
            <a:ext cx="281354" cy="4822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839C0A"/>
              </a:solidFill>
              <a:latin typeface="Arial"/>
              <a:ea typeface="Arial"/>
              <a:cs typeface="Arial"/>
              <a:sym typeface="Arial"/>
            </a:endParaRPr>
          </a:p>
        </p:txBody>
      </p:sp>
      <p:sp>
        <p:nvSpPr>
          <p:cNvPr id="382" name="Google Shape;382;p14"/>
          <p:cNvSpPr/>
          <p:nvPr/>
        </p:nvSpPr>
        <p:spPr>
          <a:xfrm rot="5400000">
            <a:off x="10104445" y="4010100"/>
            <a:ext cx="616972" cy="562708"/>
          </a:xfrm>
          <a:prstGeom prst="rightArrow">
            <a:avLst>
              <a:gd name="adj1" fmla="val 50000"/>
              <a:gd name="adj2" fmla="val 56250"/>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txBox="1"/>
          <p:nvPr/>
        </p:nvSpPr>
        <p:spPr>
          <a:xfrm>
            <a:off x="10272234" y="3982968"/>
            <a:ext cx="281354" cy="4587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839C0A"/>
              </a:solidFill>
              <a:latin typeface="Arial"/>
              <a:ea typeface="Arial"/>
              <a:cs typeface="Arial"/>
              <a:sym typeface="Arial"/>
            </a:endParaRPr>
          </a:p>
        </p:txBody>
      </p:sp>
      <p:sp>
        <p:nvSpPr>
          <p:cNvPr id="384" name="Google Shape;384;p14"/>
          <p:cNvSpPr txBox="1"/>
          <p:nvPr/>
        </p:nvSpPr>
        <p:spPr>
          <a:xfrm>
            <a:off x="6562575" y="5810368"/>
            <a:ext cx="2230051" cy="292388"/>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300" b="0">
                <a:solidFill>
                  <a:schemeClr val="accent6"/>
                </a:solidFill>
                <a:latin typeface="Arial"/>
                <a:ea typeface="Arial"/>
                <a:cs typeface="Arial"/>
                <a:sym typeface="Arial"/>
              </a:rPr>
              <a:t>  </a:t>
            </a:r>
            <a:r>
              <a:rPr lang="fr-BE" sz="1300" b="0">
                <a:solidFill>
                  <a:schemeClr val="dk1"/>
                </a:solidFill>
                <a:latin typeface="Arial"/>
                <a:ea typeface="Arial"/>
                <a:cs typeface="Arial"/>
                <a:sym typeface="Arial"/>
              </a:rPr>
              <a:t>Other expected outcomes </a:t>
            </a:r>
            <a:endParaRPr/>
          </a:p>
        </p:txBody>
      </p:sp>
      <p:cxnSp>
        <p:nvCxnSpPr>
          <p:cNvPr id="385" name="Google Shape;385;p14"/>
          <p:cNvCxnSpPr>
            <a:stCxn id="371" idx="3"/>
            <a:endCxn id="384" idx="1"/>
          </p:cNvCxnSpPr>
          <p:nvPr/>
        </p:nvCxnSpPr>
        <p:spPr>
          <a:xfrm>
            <a:off x="5486400" y="5029140"/>
            <a:ext cx="1076100" cy="927300"/>
          </a:xfrm>
          <a:prstGeom prst="straightConnector1">
            <a:avLst/>
          </a:prstGeom>
          <a:noFill/>
          <a:ln w="12700" cap="flat" cmpd="sng">
            <a:solidFill>
              <a:srgbClr val="404A52"/>
            </a:solidFill>
            <a:prstDash val="solid"/>
            <a:round/>
            <a:headEnd type="none" w="med" len="med"/>
            <a:tailEnd type="triangle" w="med" len="med"/>
          </a:ln>
        </p:spPr>
      </p:cxnSp>
      <p:sp>
        <p:nvSpPr>
          <p:cNvPr id="386" name="Google Shape;386;p14"/>
          <p:cNvSpPr txBox="1"/>
          <p:nvPr/>
        </p:nvSpPr>
        <p:spPr>
          <a:xfrm>
            <a:off x="9158874" y="5990677"/>
            <a:ext cx="2471480" cy="292388"/>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BE" sz="1300" b="0">
                <a:solidFill>
                  <a:srgbClr val="839C0A"/>
                </a:solidFill>
                <a:latin typeface="Arial"/>
                <a:ea typeface="Arial"/>
                <a:cs typeface="Arial"/>
                <a:sym typeface="Arial"/>
              </a:rPr>
              <a:t>   </a:t>
            </a:r>
            <a:r>
              <a:rPr lang="fr-BE" sz="1300" b="0">
                <a:solidFill>
                  <a:schemeClr val="dk1"/>
                </a:solidFill>
                <a:latin typeface="Arial"/>
                <a:ea typeface="Arial"/>
                <a:cs typeface="Arial"/>
                <a:sym typeface="Arial"/>
              </a:rPr>
              <a:t>Other expected impacts  </a:t>
            </a:r>
            <a:endParaRPr/>
          </a:p>
        </p:txBody>
      </p:sp>
      <p:cxnSp>
        <p:nvCxnSpPr>
          <p:cNvPr id="387" name="Google Shape;387;p14"/>
          <p:cNvCxnSpPr>
            <a:stCxn id="372" idx="3"/>
            <a:endCxn id="386" idx="1"/>
          </p:cNvCxnSpPr>
          <p:nvPr/>
        </p:nvCxnSpPr>
        <p:spPr>
          <a:xfrm>
            <a:off x="8798952" y="5137108"/>
            <a:ext cx="360000" cy="999900"/>
          </a:xfrm>
          <a:prstGeom prst="straightConnector1">
            <a:avLst/>
          </a:prstGeom>
          <a:noFill/>
          <a:ln w="12700" cap="flat" cmpd="sng">
            <a:solidFill>
              <a:srgbClr val="404A52"/>
            </a:solidFill>
            <a:prstDash val="solid"/>
            <a:round/>
            <a:headEnd type="none" w="med" len="med"/>
            <a:tailEnd type="triangle" w="med" len="med"/>
          </a:ln>
        </p:spPr>
      </p:cxnSp>
      <p:sp>
        <p:nvSpPr>
          <p:cNvPr id="388" name="Google Shape;388;p14"/>
          <p:cNvSpPr txBox="1"/>
          <p:nvPr/>
        </p:nvSpPr>
        <p:spPr>
          <a:xfrm>
            <a:off x="3395934" y="3334437"/>
            <a:ext cx="1305533"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00" b="1">
                <a:solidFill>
                  <a:schemeClr val="accent3"/>
                </a:solidFill>
                <a:latin typeface="Arial"/>
                <a:ea typeface="Arial"/>
                <a:cs typeface="Arial"/>
                <a:sym typeface="Arial"/>
              </a:rPr>
              <a:t>PROJECT’S RESULTS</a:t>
            </a:r>
            <a:endParaRPr/>
          </a:p>
        </p:txBody>
      </p:sp>
      <p:sp>
        <p:nvSpPr>
          <p:cNvPr id="389" name="Google Shape;389;p14"/>
          <p:cNvSpPr txBox="1"/>
          <p:nvPr/>
        </p:nvSpPr>
        <p:spPr>
          <a:xfrm>
            <a:off x="6544806" y="3534461"/>
            <a:ext cx="226558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00" b="1">
                <a:solidFill>
                  <a:schemeClr val="accent3"/>
                </a:solidFill>
                <a:latin typeface="Arial"/>
                <a:ea typeface="Arial"/>
                <a:cs typeface="Arial"/>
                <a:sym typeface="Arial"/>
              </a:rPr>
              <a:t>PROJECT’S CONTRIBUTION TO THE EXPECTED OUTCOME</a:t>
            </a:r>
            <a:endParaRPr/>
          </a:p>
        </p:txBody>
      </p:sp>
      <p:sp>
        <p:nvSpPr>
          <p:cNvPr id="390" name="Google Shape;390;p14"/>
          <p:cNvSpPr txBox="1"/>
          <p:nvPr/>
        </p:nvSpPr>
        <p:spPr>
          <a:xfrm>
            <a:off x="9390912" y="3530194"/>
            <a:ext cx="207566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00" b="1">
                <a:solidFill>
                  <a:schemeClr val="accent3"/>
                </a:solidFill>
                <a:latin typeface="Arial"/>
                <a:ea typeface="Arial"/>
                <a:cs typeface="Arial"/>
                <a:sym typeface="Arial"/>
              </a:rPr>
              <a:t>PROJECT’S CONTRIBUTION TO THE EXPECTED IMPACT </a:t>
            </a:r>
            <a:endParaRPr/>
          </a:p>
        </p:txBody>
      </p:sp>
      <p:sp>
        <p:nvSpPr>
          <p:cNvPr id="376" name="Google Shape;376;p14"/>
          <p:cNvSpPr txBox="1"/>
          <p:nvPr/>
        </p:nvSpPr>
        <p:spPr>
          <a:xfrm>
            <a:off x="9161857" y="4590804"/>
            <a:ext cx="2468497" cy="1292662"/>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300" b="0">
                <a:solidFill>
                  <a:schemeClr val="dk1"/>
                </a:solidFill>
                <a:latin typeface="Arial"/>
                <a:ea typeface="Arial"/>
                <a:cs typeface="Arial"/>
                <a:sym typeface="Arial"/>
              </a:rPr>
              <a:t>Increase max. passenger capacity by 15% and passenger average throughput by 10%, leading to a 28% reduction in infrastructure expansion costs </a:t>
            </a:r>
            <a:endParaRPr/>
          </a:p>
        </p:txBody>
      </p:sp>
      <p:sp>
        <p:nvSpPr>
          <p:cNvPr id="391" name="Google Shape;391;p14"/>
          <p:cNvSpPr txBox="1"/>
          <p:nvPr/>
        </p:nvSpPr>
        <p:spPr>
          <a:xfrm>
            <a:off x="2600759" y="5862663"/>
            <a:ext cx="2879315" cy="292388"/>
          </a:xfrm>
          <a:prstGeom prst="rect">
            <a:avLst/>
          </a:prstGeom>
          <a:solidFill>
            <a:srgbClr val="EBF6F5"/>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300" b="0">
                <a:solidFill>
                  <a:schemeClr val="dk1"/>
                </a:solidFill>
                <a:latin typeface="Arial"/>
                <a:ea typeface="Arial"/>
                <a:cs typeface="Arial"/>
                <a:sym typeface="Arial"/>
              </a:rPr>
              <a:t>Other project results</a:t>
            </a:r>
            <a:endParaRPr/>
          </a:p>
        </p:txBody>
      </p:sp>
      <p:cxnSp>
        <p:nvCxnSpPr>
          <p:cNvPr id="392" name="Google Shape;392;p14"/>
          <p:cNvCxnSpPr>
            <a:stCxn id="370" idx="3"/>
            <a:endCxn id="391" idx="1"/>
          </p:cNvCxnSpPr>
          <p:nvPr/>
        </p:nvCxnSpPr>
        <p:spPr>
          <a:xfrm>
            <a:off x="2244180" y="5029139"/>
            <a:ext cx="356700" cy="979800"/>
          </a:xfrm>
          <a:prstGeom prst="straightConnector1">
            <a:avLst/>
          </a:prstGeom>
          <a:noFill/>
          <a:ln w="12700" cap="flat" cmpd="sng">
            <a:solidFill>
              <a:srgbClr val="404A52"/>
            </a:solidFill>
            <a:prstDash val="solid"/>
            <a:round/>
            <a:headEnd type="none" w="med" len="med"/>
            <a:tailEnd type="triangle" w="med" len="med"/>
          </a:ln>
        </p:spPr>
      </p:cxnSp>
      <p:sp>
        <p:nvSpPr>
          <p:cNvPr id="393" name="Google Shape;393;p14"/>
          <p:cNvSpPr/>
          <p:nvPr/>
        </p:nvSpPr>
        <p:spPr>
          <a:xfrm>
            <a:off x="5310452" y="3583344"/>
            <a:ext cx="1307672" cy="760954"/>
          </a:xfrm>
          <a:prstGeom prst="downArrowCallout">
            <a:avLst>
              <a:gd name="adj1" fmla="val 25000"/>
              <a:gd name="adj2" fmla="val 25000"/>
              <a:gd name="adj3" fmla="val 25000"/>
              <a:gd name="adj4" fmla="val 49548"/>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000" b="1">
                <a:solidFill>
                  <a:schemeClr val="accent2"/>
                </a:solidFill>
                <a:latin typeface="Arial"/>
                <a:ea typeface="Arial"/>
                <a:cs typeface="Arial"/>
                <a:sym typeface="Arial"/>
              </a:rPr>
              <a:t>DISSEMINATION &amp; EXPLOITATION</a:t>
            </a:r>
            <a:endParaRPr/>
          </a:p>
        </p:txBody>
      </p:sp>
      <p:sp>
        <p:nvSpPr>
          <p:cNvPr id="394" name="Google Shape;394;p14"/>
          <p:cNvSpPr/>
          <p:nvPr/>
        </p:nvSpPr>
        <p:spPr>
          <a:xfrm>
            <a:off x="1044887" y="3586349"/>
            <a:ext cx="1234991" cy="746122"/>
          </a:xfrm>
          <a:prstGeom prst="downArrowCallout">
            <a:avLst>
              <a:gd name="adj1" fmla="val 26559"/>
              <a:gd name="adj2" fmla="val 25000"/>
              <a:gd name="adj3" fmla="val 25000"/>
              <a:gd name="adj4" fmla="val 52079"/>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000" b="1">
                <a:solidFill>
                  <a:schemeClr val="accent2"/>
                </a:solidFill>
                <a:latin typeface="Arial"/>
                <a:ea typeface="Arial"/>
                <a:cs typeface="Arial"/>
                <a:sym typeface="Arial"/>
              </a:rPr>
              <a:t>INPUTS</a:t>
            </a:r>
            <a:endParaRPr/>
          </a:p>
        </p:txBody>
      </p:sp>
      <p:sp>
        <p:nvSpPr>
          <p:cNvPr id="395" name="Google Shape;395;p14"/>
          <p:cNvSpPr/>
          <p:nvPr/>
        </p:nvSpPr>
        <p:spPr>
          <a:xfrm>
            <a:off x="9186496" y="2671862"/>
            <a:ext cx="2452871" cy="905525"/>
          </a:xfrm>
          <a:prstGeom prst="downArrowCallout">
            <a:avLst>
              <a:gd name="adj1" fmla="val 25000"/>
              <a:gd name="adj2" fmla="val 25000"/>
              <a:gd name="adj3" fmla="val 13171"/>
              <a:gd name="adj4" fmla="val 79763"/>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200" b="0">
                <a:solidFill>
                  <a:schemeClr val="lt1"/>
                </a:solidFill>
                <a:latin typeface="Arial"/>
                <a:ea typeface="Arial"/>
                <a:cs typeface="Arial"/>
                <a:sym typeface="Arial"/>
              </a:rPr>
              <a:t>Work Programme impact : “Seamless, smart, inclusive and sustainable mobility services”</a:t>
            </a:r>
            <a:endParaRPr sz="1200" b="0">
              <a:solidFill>
                <a:schemeClr val="lt1"/>
              </a:solidFill>
              <a:latin typeface="Arial"/>
              <a:ea typeface="Arial"/>
              <a:cs typeface="Arial"/>
              <a:sym typeface="Arial"/>
            </a:endParaRPr>
          </a:p>
        </p:txBody>
      </p:sp>
      <p:sp>
        <p:nvSpPr>
          <p:cNvPr id="396" name="Google Shape;396;p14"/>
          <p:cNvSpPr/>
          <p:nvPr/>
        </p:nvSpPr>
        <p:spPr>
          <a:xfrm>
            <a:off x="6196327" y="2671862"/>
            <a:ext cx="2929386" cy="923751"/>
          </a:xfrm>
          <a:prstGeom prst="downArrowCallout">
            <a:avLst>
              <a:gd name="adj1" fmla="val 25000"/>
              <a:gd name="adj2" fmla="val 25000"/>
              <a:gd name="adj3" fmla="val 13171"/>
              <a:gd name="adj4" fmla="val 79763"/>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200" b="0">
                <a:solidFill>
                  <a:schemeClr val="lt1"/>
                </a:solidFill>
                <a:latin typeface="Arial"/>
                <a:ea typeface="Arial"/>
                <a:cs typeface="Arial"/>
                <a:sym typeface="Arial"/>
              </a:rPr>
              <a:t>Work Programme outcome:  “Innovative accessibility and logistics solutions applied by the European Transport sector”</a:t>
            </a:r>
            <a:endParaRPr sz="1200" b="0">
              <a:solidFill>
                <a:schemeClr val="lt1"/>
              </a:solidFill>
              <a:latin typeface="Arial"/>
              <a:ea typeface="Arial"/>
              <a:cs typeface="Arial"/>
              <a:sym typeface="Arial"/>
            </a:endParaRPr>
          </a:p>
        </p:txBody>
      </p:sp>
      <p:sp>
        <p:nvSpPr>
          <p:cNvPr id="397" name="Google Shape;397;p14"/>
          <p:cNvSpPr txBox="1"/>
          <p:nvPr/>
        </p:nvSpPr>
        <p:spPr>
          <a:xfrm>
            <a:off x="6196327" y="4142232"/>
            <a:ext cx="5498850" cy="2324594"/>
          </a:xfrm>
          <a:prstGeom prst="rect">
            <a:avLst/>
          </a:prstGeom>
          <a:noFill/>
          <a:ln w="28575" cap="flat" cmpd="sng">
            <a:solidFill>
              <a:schemeClr val="accent4"/>
            </a:solidFill>
            <a:prstDash val="dot"/>
            <a:round/>
            <a:headEnd type="none" w="sm" len="sm"/>
            <a:tailEnd type="none" w="sm" len="sm"/>
          </a:ln>
        </p:spPr>
        <p:txBody>
          <a:bodyPr spcFirstLastPara="1" wrap="square" lIns="91425" tIns="144000" rIns="91425" bIns="45700" anchor="t" anchorCtr="0">
            <a:noAutofit/>
          </a:bodyPr>
          <a:lstStyle/>
          <a:p>
            <a:pPr marL="2779713" marR="0" lvl="0" indent="0" algn="l" rtl="0">
              <a:spcBef>
                <a:spcPts val="0"/>
              </a:spcBef>
              <a:spcAft>
                <a:spcPts val="0"/>
              </a:spcAft>
              <a:buClr>
                <a:schemeClr val="dk1"/>
              </a:buClr>
              <a:buSzPts val="2000"/>
              <a:buFont typeface="Arial"/>
              <a:buNone/>
            </a:pPr>
            <a:endParaRPr sz="2000" b="1">
              <a:solidFill>
                <a:srgbClr val="404A52"/>
              </a:solidFill>
              <a:latin typeface="Arial"/>
              <a:ea typeface="Arial"/>
              <a:cs typeface="Arial"/>
              <a:sym typeface="Arial"/>
            </a:endParaRPr>
          </a:p>
        </p:txBody>
      </p:sp>
      <p:grpSp>
        <p:nvGrpSpPr>
          <p:cNvPr id="398" name="Google Shape;398;p14"/>
          <p:cNvGrpSpPr/>
          <p:nvPr/>
        </p:nvGrpSpPr>
        <p:grpSpPr>
          <a:xfrm>
            <a:off x="878423" y="266624"/>
            <a:ext cx="864000" cy="864000"/>
            <a:chOff x="1069009" y="3735593"/>
            <a:chExt cx="864000" cy="864000"/>
          </a:xfrm>
        </p:grpSpPr>
        <p:sp>
          <p:nvSpPr>
            <p:cNvPr id="399" name="Google Shape;399;p14"/>
            <p:cNvSpPr/>
            <p:nvPr/>
          </p:nvSpPr>
          <p:spPr>
            <a:xfrm>
              <a:off x="1069009" y="3735593"/>
              <a:ext cx="864000" cy="864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00" name="Google Shape;400;p14"/>
            <p:cNvPicPr preferRelativeResize="0"/>
            <p:nvPr/>
          </p:nvPicPr>
          <p:blipFill rotWithShape="1">
            <a:blip r:embed="rId3">
              <a:alphaModFix/>
            </a:blip>
            <a:srcRect/>
            <a:stretch/>
          </p:blipFill>
          <p:spPr>
            <a:xfrm>
              <a:off x="1104768" y="3769828"/>
              <a:ext cx="792482" cy="795530"/>
            </a:xfrm>
            <a:prstGeom prst="rect">
              <a:avLst/>
            </a:prstGeom>
            <a:noFill/>
            <a:ln>
              <a:noFill/>
            </a:ln>
          </p:spPr>
        </p:pic>
      </p:grpSp>
      <p:sp>
        <p:nvSpPr>
          <p:cNvPr id="401" name="Google Shape;401;p14"/>
          <p:cNvSpPr txBox="1"/>
          <p:nvPr/>
        </p:nvSpPr>
        <p:spPr>
          <a:xfrm>
            <a:off x="9712376" y="6452342"/>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800">
                <a:solidFill>
                  <a:schemeClr val="dk1"/>
                </a:solidFill>
                <a:latin typeface="Arial"/>
                <a:ea typeface="Arial"/>
                <a:cs typeface="Arial"/>
                <a:sym typeface="Arial"/>
              </a:rPr>
              <a:t>Source: EC</a:t>
            </a:r>
            <a:endParaRPr sz="1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406" name="Google Shape;406;p15"/>
          <p:cNvGrpSpPr/>
          <p:nvPr/>
        </p:nvGrpSpPr>
        <p:grpSpPr>
          <a:xfrm>
            <a:off x="1676400" y="1850116"/>
            <a:ext cx="8534399" cy="3553303"/>
            <a:chOff x="0" y="509348"/>
            <a:chExt cx="8534399" cy="3553303"/>
          </a:xfrm>
        </p:grpSpPr>
        <p:sp>
          <p:nvSpPr>
            <p:cNvPr id="407" name="Google Shape;407;p15"/>
            <p:cNvSpPr/>
            <p:nvPr/>
          </p:nvSpPr>
          <p:spPr>
            <a:xfrm>
              <a:off x="0" y="509348"/>
              <a:ext cx="2133600" cy="128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txBox="1"/>
            <p:nvPr/>
          </p:nvSpPr>
          <p:spPr>
            <a:xfrm>
              <a:off x="0" y="509348"/>
              <a:ext cx="2133600" cy="1287000"/>
            </a:xfrm>
            <a:prstGeom prst="rect">
              <a:avLst/>
            </a:prstGeom>
            <a:noFill/>
            <a:ln>
              <a:noFill/>
            </a:ln>
          </p:spPr>
          <p:txBody>
            <a:bodyPr spcFirstLastPara="1" wrap="square" lIns="256025" tIns="91425" rIns="256025" bIns="91425" anchor="ctr" anchorCtr="0">
              <a:noAutofit/>
            </a:bodyPr>
            <a:lstStyle/>
            <a:p>
              <a:pPr marL="0" marR="0" lvl="0" indent="0" algn="ctr" rtl="0">
                <a:lnSpc>
                  <a:spcPct val="90000"/>
                </a:lnSpc>
                <a:spcBef>
                  <a:spcPts val="0"/>
                </a:spcBef>
                <a:spcAft>
                  <a:spcPts val="0"/>
                </a:spcAft>
                <a:buClr>
                  <a:srgbClr val="3F3F3F"/>
                </a:buClr>
                <a:buSzPts val="3600"/>
                <a:buFont typeface="Arial"/>
                <a:buNone/>
              </a:pPr>
              <a:r>
                <a:rPr lang="fr-BE" sz="3600">
                  <a:solidFill>
                    <a:srgbClr val="3F3F3F"/>
                  </a:solidFill>
                  <a:latin typeface="Arial"/>
                  <a:ea typeface="Arial"/>
                  <a:cs typeface="Arial"/>
                  <a:sym typeface="Arial"/>
                </a:rPr>
                <a:t>Part A </a:t>
              </a:r>
              <a:r>
                <a:rPr lang="fr-BE" sz="1800">
                  <a:solidFill>
                    <a:srgbClr val="3F3F3F"/>
                  </a:solidFill>
                  <a:latin typeface="Arial"/>
                  <a:ea typeface="Arial"/>
                  <a:cs typeface="Arial"/>
                  <a:sym typeface="Arial"/>
                </a:rPr>
                <a:t>(online form)</a:t>
              </a:r>
              <a:endParaRPr sz="1800">
                <a:solidFill>
                  <a:srgbClr val="3F3F3F"/>
                </a:solidFill>
                <a:latin typeface="Arial"/>
                <a:ea typeface="Arial"/>
                <a:cs typeface="Arial"/>
                <a:sym typeface="Arial"/>
              </a:endParaRPr>
            </a:p>
          </p:txBody>
        </p:sp>
        <p:sp>
          <p:nvSpPr>
            <p:cNvPr id="409" name="Google Shape;409;p15"/>
            <p:cNvSpPr/>
            <p:nvPr/>
          </p:nvSpPr>
          <p:spPr>
            <a:xfrm>
              <a:off x="2133599" y="509348"/>
              <a:ext cx="426720" cy="1287000"/>
            </a:xfrm>
            <a:prstGeom prst="leftBrace">
              <a:avLst>
                <a:gd name="adj1" fmla="val 35000"/>
                <a:gd name="adj2" fmla="val 50000"/>
              </a:avLst>
            </a:prstGeom>
            <a:noFill/>
            <a:ln w="25400" cap="flat" cmpd="sng">
              <a:solidFill>
                <a:srgbClr val="28438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2731007" y="509348"/>
              <a:ext cx="5803392" cy="1287000"/>
            </a:xfrm>
            <a:prstGeom prst="rect">
              <a:avLst/>
            </a:prstGeom>
            <a:solidFill>
              <a:srgbClr val="2D4B92">
                <a:alpha val="89803"/>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p:nvPr/>
          </p:nvSpPr>
          <p:spPr>
            <a:xfrm>
              <a:off x="2731007" y="509348"/>
              <a:ext cx="5803392" cy="1287000"/>
            </a:xfrm>
            <a:prstGeom prst="rect">
              <a:avLst/>
            </a:prstGeom>
            <a:noFill/>
            <a:ln>
              <a:noFill/>
            </a:ln>
          </p:spPr>
          <p:txBody>
            <a:bodyPr spcFirstLastPara="1" wrap="square" lIns="91425" tIns="91425" rIns="91425" bIns="91425" anchor="ctr" anchorCtr="0">
              <a:noAutofit/>
            </a:bodyPr>
            <a:lstStyle/>
            <a:p>
              <a:pPr marL="228600" marR="0" lvl="1" indent="-228600" algn="l" rtl="0">
                <a:lnSpc>
                  <a:spcPct val="90000"/>
                </a:lnSpc>
                <a:spcBef>
                  <a:spcPts val="0"/>
                </a:spcBef>
                <a:spcAft>
                  <a:spcPts val="0"/>
                </a:spcAft>
                <a:buClr>
                  <a:srgbClr val="FFFFFF"/>
                </a:buClr>
                <a:buSzPts val="2400"/>
                <a:buFont typeface="Arial"/>
                <a:buChar char="•"/>
              </a:pPr>
              <a:r>
                <a:rPr lang="fr-BE" sz="2400" b="0" i="0" u="none" strike="noStrike" cap="none">
                  <a:solidFill>
                    <a:srgbClr val="FFFFFF"/>
                  </a:solidFill>
                  <a:latin typeface="Arial"/>
                  <a:ea typeface="Arial"/>
                  <a:cs typeface="Arial"/>
                  <a:sym typeface="Arial"/>
                </a:rPr>
                <a:t>Administrative forms</a:t>
              </a:r>
              <a:endParaRPr sz="2400" b="0" i="0" u="none" strike="noStrike" cap="none">
                <a:solidFill>
                  <a:srgbClr val="FFFFFF"/>
                </a:solidFill>
                <a:latin typeface="Arial"/>
                <a:ea typeface="Arial"/>
                <a:cs typeface="Arial"/>
                <a:sym typeface="Arial"/>
              </a:endParaRPr>
            </a:p>
          </p:txBody>
        </p:sp>
        <p:sp>
          <p:nvSpPr>
            <p:cNvPr id="412" name="Google Shape;412;p15"/>
            <p:cNvSpPr/>
            <p:nvPr/>
          </p:nvSpPr>
          <p:spPr>
            <a:xfrm>
              <a:off x="0" y="2382890"/>
              <a:ext cx="2133600" cy="13272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txBox="1"/>
            <p:nvPr/>
          </p:nvSpPr>
          <p:spPr>
            <a:xfrm>
              <a:off x="0" y="2382890"/>
              <a:ext cx="2133600" cy="1327218"/>
            </a:xfrm>
            <a:prstGeom prst="rect">
              <a:avLst/>
            </a:prstGeom>
            <a:noFill/>
            <a:ln>
              <a:noFill/>
            </a:ln>
          </p:spPr>
          <p:txBody>
            <a:bodyPr spcFirstLastPara="1" wrap="square" lIns="256025" tIns="91425" rIns="256025" bIns="91425" anchor="ctr" anchorCtr="0">
              <a:noAutofit/>
            </a:bodyPr>
            <a:lstStyle/>
            <a:p>
              <a:pPr marL="0" marR="0" lvl="0" indent="0" algn="ctr" rtl="0">
                <a:lnSpc>
                  <a:spcPct val="90000"/>
                </a:lnSpc>
                <a:spcBef>
                  <a:spcPts val="0"/>
                </a:spcBef>
                <a:spcAft>
                  <a:spcPts val="0"/>
                </a:spcAft>
                <a:buClr>
                  <a:srgbClr val="3F3F3F"/>
                </a:buClr>
                <a:buSzPts val="3600"/>
                <a:buFont typeface="Arial"/>
                <a:buNone/>
              </a:pPr>
              <a:r>
                <a:rPr lang="fr-BE" sz="3600">
                  <a:solidFill>
                    <a:srgbClr val="3F3F3F"/>
                  </a:solidFill>
                  <a:latin typeface="Arial"/>
                  <a:ea typeface="Arial"/>
                  <a:cs typeface="Arial"/>
                  <a:sym typeface="Arial"/>
                </a:rPr>
                <a:t>Part B </a:t>
              </a:r>
              <a:endParaRPr/>
            </a:p>
            <a:p>
              <a:pPr marL="0" marR="0" lvl="0" indent="0" algn="ctr" rtl="0">
                <a:lnSpc>
                  <a:spcPct val="90000"/>
                </a:lnSpc>
                <a:spcBef>
                  <a:spcPts val="1260"/>
                </a:spcBef>
                <a:spcAft>
                  <a:spcPts val="0"/>
                </a:spcAft>
                <a:buClr>
                  <a:srgbClr val="3F3F3F"/>
                </a:buClr>
                <a:buSzPts val="1800"/>
                <a:buFont typeface="Arial"/>
                <a:buNone/>
              </a:pPr>
              <a:r>
                <a:rPr lang="fr-BE" sz="1800">
                  <a:solidFill>
                    <a:srgbClr val="3F3F3F"/>
                  </a:solidFill>
                  <a:latin typeface="Arial"/>
                  <a:ea typeface="Arial"/>
                  <a:cs typeface="Arial"/>
                  <a:sym typeface="Arial"/>
                </a:rPr>
                <a:t>(to be uploaded as pdf PDF)</a:t>
              </a:r>
              <a:endParaRPr sz="1800">
                <a:solidFill>
                  <a:srgbClr val="3F3F3F"/>
                </a:solidFill>
                <a:latin typeface="Arial"/>
                <a:ea typeface="Arial"/>
                <a:cs typeface="Arial"/>
                <a:sym typeface="Arial"/>
              </a:endParaRPr>
            </a:p>
          </p:txBody>
        </p:sp>
        <p:sp>
          <p:nvSpPr>
            <p:cNvPr id="414" name="Google Shape;414;p15"/>
            <p:cNvSpPr/>
            <p:nvPr/>
          </p:nvSpPr>
          <p:spPr>
            <a:xfrm>
              <a:off x="2133599" y="2030348"/>
              <a:ext cx="426720" cy="2032303"/>
            </a:xfrm>
            <a:prstGeom prst="leftBrace">
              <a:avLst>
                <a:gd name="adj1" fmla="val 35000"/>
                <a:gd name="adj2" fmla="val 50000"/>
              </a:avLst>
            </a:prstGeom>
            <a:noFill/>
            <a:ln w="25400" cap="flat" cmpd="sng">
              <a:solidFill>
                <a:srgbClr val="28438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2731007" y="2030348"/>
              <a:ext cx="5803392" cy="2032303"/>
            </a:xfrm>
            <a:prstGeom prst="rect">
              <a:avLst/>
            </a:prstGeom>
            <a:solidFill>
              <a:srgbClr val="2D4B92">
                <a:alpha val="49803"/>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txBox="1"/>
            <p:nvPr/>
          </p:nvSpPr>
          <p:spPr>
            <a:xfrm>
              <a:off x="2731007" y="2030348"/>
              <a:ext cx="5803392" cy="2032303"/>
            </a:xfrm>
            <a:prstGeom prst="rect">
              <a:avLst/>
            </a:prstGeom>
            <a:noFill/>
            <a:ln>
              <a:noFill/>
            </a:ln>
          </p:spPr>
          <p:txBody>
            <a:bodyPr spcFirstLastPara="1" wrap="square" lIns="91425" tIns="91425" rIns="91425" bIns="91425" anchor="ctr" anchorCtr="0">
              <a:noAutofit/>
            </a:bodyPr>
            <a:lstStyle/>
            <a:p>
              <a:pPr marL="228600" marR="0" lvl="1" indent="-228600" algn="l" rtl="0">
                <a:lnSpc>
                  <a:spcPct val="90000"/>
                </a:lnSpc>
                <a:spcBef>
                  <a:spcPts val="0"/>
                </a:spcBef>
                <a:spcAft>
                  <a:spcPts val="0"/>
                </a:spcAft>
                <a:buClr>
                  <a:srgbClr val="FF0000"/>
                </a:buClr>
                <a:buSzPts val="2400"/>
                <a:buFont typeface="Arial"/>
                <a:buAutoNum type="arabicPeriod"/>
              </a:pPr>
              <a:r>
                <a:rPr lang="fr-BE" sz="2400" b="0" i="0" u="none" strike="noStrike" cap="none">
                  <a:solidFill>
                    <a:srgbClr val="FF0000"/>
                  </a:solidFill>
                  <a:latin typeface="Arial"/>
                  <a:ea typeface="Arial"/>
                  <a:cs typeface="Arial"/>
                  <a:sym typeface="Arial"/>
                </a:rPr>
                <a:t>Excellence </a:t>
              </a:r>
              <a:endParaRPr sz="2400" b="0" i="0" u="none" strike="noStrike" cap="none">
                <a:solidFill>
                  <a:srgbClr val="FF0000"/>
                </a:solidFill>
                <a:latin typeface="Arial"/>
                <a:ea typeface="Arial"/>
                <a:cs typeface="Arial"/>
                <a:sym typeface="Arial"/>
              </a:endParaRPr>
            </a:p>
            <a:p>
              <a:pPr marL="228600" marR="0" lvl="1" indent="-228600" algn="l" rtl="0">
                <a:lnSpc>
                  <a:spcPct val="90000"/>
                </a:lnSpc>
                <a:spcBef>
                  <a:spcPts val="360"/>
                </a:spcBef>
                <a:spcAft>
                  <a:spcPts val="0"/>
                </a:spcAft>
                <a:buClr>
                  <a:srgbClr val="FFFFFF"/>
                </a:buClr>
                <a:buSzPts val="2400"/>
                <a:buFont typeface="Arial"/>
                <a:buAutoNum type="arabicPeriod"/>
              </a:pPr>
              <a:r>
                <a:rPr lang="fr-BE" sz="2400" b="0" i="0" u="none" strike="noStrike" cap="none">
                  <a:solidFill>
                    <a:srgbClr val="FFFFFF"/>
                  </a:solidFill>
                  <a:latin typeface="Arial"/>
                  <a:ea typeface="Arial"/>
                  <a:cs typeface="Arial"/>
                  <a:sym typeface="Arial"/>
                </a:rPr>
                <a:t>Impact </a:t>
              </a:r>
              <a:endParaRPr/>
            </a:p>
            <a:p>
              <a:pPr marL="228600" marR="0" lvl="1" indent="-228600" algn="l" rtl="0">
                <a:lnSpc>
                  <a:spcPct val="90000"/>
                </a:lnSpc>
                <a:spcBef>
                  <a:spcPts val="360"/>
                </a:spcBef>
                <a:spcAft>
                  <a:spcPts val="0"/>
                </a:spcAft>
                <a:buClr>
                  <a:schemeClr val="dk2"/>
                </a:buClr>
                <a:buSzPts val="2400"/>
                <a:buFont typeface="Arial"/>
                <a:buAutoNum type="arabicPeriod"/>
              </a:pPr>
              <a:r>
                <a:rPr lang="fr-BE" sz="2400" b="0" i="0" u="none" strike="noStrike" cap="none">
                  <a:solidFill>
                    <a:schemeClr val="dk2"/>
                  </a:solidFill>
                  <a:latin typeface="Arial"/>
                  <a:ea typeface="Arial"/>
                  <a:cs typeface="Arial"/>
                  <a:sym typeface="Arial"/>
                </a:rPr>
                <a:t>Quality and efficiency of implementation</a:t>
              </a:r>
              <a:endParaRPr/>
            </a:p>
            <a:p>
              <a:pPr marL="171450" marR="0" lvl="1" indent="-171450" algn="l" rtl="0">
                <a:lnSpc>
                  <a:spcPct val="90000"/>
                </a:lnSpc>
                <a:spcBef>
                  <a:spcPts val="360"/>
                </a:spcBef>
                <a:spcAft>
                  <a:spcPts val="0"/>
                </a:spcAft>
                <a:buClr>
                  <a:srgbClr val="262626"/>
                </a:buClr>
                <a:buSzPts val="1600"/>
                <a:buFont typeface="Arial"/>
                <a:buNone/>
              </a:pPr>
              <a:r>
                <a:rPr lang="fr-BE" sz="1600" b="0" i="0" u="none" strike="noStrike" cap="none">
                  <a:solidFill>
                    <a:srgbClr val="262626"/>
                  </a:solidFill>
                  <a:latin typeface="Arial"/>
                  <a:ea typeface="Arial"/>
                  <a:cs typeface="Arial"/>
                  <a:sym typeface="Arial"/>
                </a:rPr>
                <a:t>-&gt;additional Annex with information on financial support to third parties (if applicable)</a:t>
              </a:r>
              <a:endParaRPr/>
            </a:p>
          </p:txBody>
        </p:sp>
      </p:grpSp>
      <p:sp>
        <p:nvSpPr>
          <p:cNvPr id="417" name="Google Shape;417;p15"/>
          <p:cNvSpPr txBox="1"/>
          <p:nvPr/>
        </p:nvSpPr>
        <p:spPr>
          <a:xfrm>
            <a:off x="1847528" y="116632"/>
            <a:ext cx="8505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2000">
                <a:solidFill>
                  <a:srgbClr val="7030A0"/>
                </a:solidFill>
                <a:latin typeface="Arial"/>
                <a:ea typeface="Arial"/>
                <a:cs typeface="Arial"/>
                <a:sym typeface="Arial"/>
              </a:rPr>
              <a:t>Example: structure of a HORIZON EUROPE - RIA (Research &amp; Innovation Action)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6"/>
          <p:cNvSpPr txBox="1"/>
          <p:nvPr/>
        </p:nvSpPr>
        <p:spPr>
          <a:xfrm>
            <a:off x="3006382" y="857168"/>
            <a:ext cx="7675015" cy="4801314"/>
          </a:xfrm>
          <a:prstGeom prst="rect">
            <a:avLst/>
          </a:prstGeom>
          <a:noFill/>
          <a:ln>
            <a:noFill/>
          </a:ln>
        </p:spPr>
        <p:txBody>
          <a:bodyPr spcFirstLastPara="1" wrap="square" lIns="0" tIns="0" rIns="0" bIns="0" anchor="t" anchorCtr="0">
            <a:spAutoFit/>
          </a:bodyPr>
          <a:lstStyle/>
          <a:p>
            <a:pPr marL="12700" marR="0" lvl="0" indent="0" algn="l" rtl="0">
              <a:spcBef>
                <a:spcPts val="0"/>
              </a:spcBef>
              <a:spcAft>
                <a:spcPts val="0"/>
              </a:spcAft>
              <a:buNone/>
            </a:pPr>
            <a:r>
              <a:rPr lang="fr-BE" sz="2800" b="1">
                <a:solidFill>
                  <a:srgbClr val="254061"/>
                </a:solidFill>
                <a:latin typeface="Calibri"/>
                <a:ea typeface="Calibri"/>
                <a:cs typeface="Calibri"/>
                <a:sym typeface="Calibri"/>
              </a:rPr>
              <a:t>RIA (Part</a:t>
            </a:r>
            <a:r>
              <a:rPr lang="fr-BE" sz="2800" b="1">
                <a:solidFill>
                  <a:srgbClr val="254061"/>
                </a:solidFill>
                <a:latin typeface="Times New Roman"/>
                <a:ea typeface="Times New Roman"/>
                <a:cs typeface="Times New Roman"/>
                <a:sym typeface="Times New Roman"/>
              </a:rPr>
              <a:t> </a:t>
            </a:r>
            <a:r>
              <a:rPr lang="fr-BE" sz="2800" b="1">
                <a:solidFill>
                  <a:srgbClr val="254061"/>
                </a:solidFill>
                <a:latin typeface="Calibri"/>
                <a:ea typeface="Calibri"/>
                <a:cs typeface="Calibri"/>
                <a:sym typeface="Calibri"/>
              </a:rPr>
              <a:t>B)</a:t>
            </a:r>
            <a:endParaRPr sz="3250">
              <a:solidFill>
                <a:srgbClr val="3F3F3F"/>
              </a:solidFill>
              <a:latin typeface="Times New Roman"/>
              <a:ea typeface="Times New Roman"/>
              <a:cs typeface="Times New Roman"/>
              <a:sym typeface="Times New Roman"/>
            </a:endParaRPr>
          </a:p>
          <a:p>
            <a:pPr marL="0" marR="0" lvl="0" indent="0" algn="l" rtl="0">
              <a:spcBef>
                <a:spcPts val="0"/>
              </a:spcBef>
              <a:spcAft>
                <a:spcPts val="0"/>
              </a:spcAft>
              <a:buNone/>
            </a:pPr>
            <a:r>
              <a:rPr lang="fr-BE" sz="2000">
                <a:solidFill>
                  <a:srgbClr val="7F7F7F"/>
                </a:solidFill>
                <a:latin typeface="Arial"/>
                <a:ea typeface="Arial"/>
                <a:cs typeface="Arial"/>
                <a:sym typeface="Arial"/>
              </a:rPr>
              <a:t>1. Excellence</a:t>
            </a:r>
            <a:endParaRPr/>
          </a:p>
          <a:p>
            <a:pPr marL="0" marR="0" lvl="0" indent="0" algn="l" rtl="0">
              <a:spcBef>
                <a:spcPts val="0"/>
              </a:spcBef>
              <a:spcAft>
                <a:spcPts val="0"/>
              </a:spcAft>
              <a:buNone/>
            </a:pPr>
            <a:r>
              <a:rPr lang="fr-BE" sz="2000">
                <a:solidFill>
                  <a:srgbClr val="7F7F7F"/>
                </a:solidFill>
                <a:latin typeface="Arial"/>
                <a:ea typeface="Arial"/>
                <a:cs typeface="Arial"/>
                <a:sym typeface="Arial"/>
              </a:rPr>
              <a:t>1.1  Objectives and ambition</a:t>
            </a:r>
            <a:endParaRPr/>
          </a:p>
          <a:p>
            <a:pPr marL="0" marR="0" lvl="0" indent="0" algn="l" rtl="0">
              <a:spcBef>
                <a:spcPts val="0"/>
              </a:spcBef>
              <a:spcAft>
                <a:spcPts val="0"/>
              </a:spcAft>
              <a:buNone/>
            </a:pPr>
            <a:r>
              <a:rPr lang="fr-BE" sz="2000">
                <a:solidFill>
                  <a:srgbClr val="7F7F7F"/>
                </a:solidFill>
                <a:latin typeface="Arial"/>
                <a:ea typeface="Arial"/>
                <a:cs typeface="Arial"/>
                <a:sym typeface="Arial"/>
              </a:rPr>
              <a:t>1.2  Methodology</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fr-BE" sz="2800" b="1" u="sng">
                <a:solidFill>
                  <a:srgbClr val="7030A0"/>
                </a:solidFill>
                <a:latin typeface="Arial"/>
                <a:ea typeface="Arial"/>
                <a:cs typeface="Arial"/>
                <a:sym typeface="Arial"/>
              </a:rPr>
              <a:t>2. Impact</a:t>
            </a:r>
            <a:endParaRPr/>
          </a:p>
          <a:p>
            <a:pPr marL="0" marR="0" lvl="0" indent="0" algn="l" rtl="0">
              <a:spcBef>
                <a:spcPts val="0"/>
              </a:spcBef>
              <a:spcAft>
                <a:spcPts val="0"/>
              </a:spcAft>
              <a:buNone/>
            </a:pPr>
            <a:r>
              <a:rPr lang="fr-BE" sz="2400" b="1">
                <a:solidFill>
                  <a:srgbClr val="7030A0"/>
                </a:solidFill>
                <a:latin typeface="Arial"/>
                <a:ea typeface="Arial"/>
                <a:cs typeface="Arial"/>
                <a:sym typeface="Arial"/>
              </a:rPr>
              <a:t>2.1  Project´s pathways to impact</a:t>
            </a:r>
            <a:endParaRPr/>
          </a:p>
          <a:p>
            <a:pPr marL="0" marR="0" lvl="0" indent="0" algn="l" rtl="0">
              <a:spcBef>
                <a:spcPts val="0"/>
              </a:spcBef>
              <a:spcAft>
                <a:spcPts val="0"/>
              </a:spcAft>
              <a:buNone/>
            </a:pPr>
            <a:r>
              <a:rPr lang="fr-BE" sz="2400" b="1">
                <a:solidFill>
                  <a:srgbClr val="7030A0"/>
                </a:solidFill>
                <a:latin typeface="Arial"/>
                <a:ea typeface="Arial"/>
                <a:cs typeface="Arial"/>
                <a:sym typeface="Arial"/>
              </a:rPr>
              <a:t>2.2  Measures to maximise impact  Dissemination   </a:t>
            </a:r>
            <a:endParaRPr/>
          </a:p>
          <a:p>
            <a:pPr marL="0" marR="0" lvl="0" indent="0" algn="l" rtl="0">
              <a:spcBef>
                <a:spcPts val="0"/>
              </a:spcBef>
              <a:spcAft>
                <a:spcPts val="0"/>
              </a:spcAft>
              <a:buNone/>
            </a:pPr>
            <a:r>
              <a:rPr lang="fr-BE" sz="2400" b="1">
                <a:solidFill>
                  <a:srgbClr val="7030A0"/>
                </a:solidFill>
                <a:latin typeface="Arial"/>
                <a:ea typeface="Arial"/>
                <a:cs typeface="Arial"/>
                <a:sym typeface="Arial"/>
              </a:rPr>
              <a:t>       Exploitation and Communication</a:t>
            </a:r>
            <a:endParaRPr/>
          </a:p>
          <a:p>
            <a:pPr marL="0" marR="0" lvl="0" indent="0" algn="l" rtl="0">
              <a:spcBef>
                <a:spcPts val="0"/>
              </a:spcBef>
              <a:spcAft>
                <a:spcPts val="0"/>
              </a:spcAft>
              <a:buNone/>
            </a:pPr>
            <a:r>
              <a:rPr lang="fr-BE" sz="2400" b="1">
                <a:solidFill>
                  <a:srgbClr val="7030A0"/>
                </a:solidFill>
                <a:latin typeface="Arial"/>
                <a:ea typeface="Arial"/>
                <a:cs typeface="Arial"/>
                <a:sym typeface="Arial"/>
              </a:rPr>
              <a:t>2.3 Summary</a:t>
            </a:r>
            <a:endParaRPr/>
          </a:p>
          <a:p>
            <a:pPr marL="0" marR="0" lvl="0" indent="0" algn="l" rtl="0">
              <a:spcBef>
                <a:spcPts val="0"/>
              </a:spcBef>
              <a:spcAft>
                <a:spcPts val="0"/>
              </a:spcAft>
              <a:buNone/>
            </a:pPr>
            <a:endParaRPr sz="2000">
              <a:solidFill>
                <a:srgbClr val="7F7F7F"/>
              </a:solidFill>
              <a:latin typeface="Arial"/>
              <a:ea typeface="Arial"/>
              <a:cs typeface="Arial"/>
              <a:sym typeface="Arial"/>
            </a:endParaRPr>
          </a:p>
          <a:p>
            <a:pPr marL="0" marR="0" lvl="0" indent="0" algn="l" rtl="0">
              <a:spcBef>
                <a:spcPts val="0"/>
              </a:spcBef>
              <a:spcAft>
                <a:spcPts val="0"/>
              </a:spcAft>
              <a:buNone/>
            </a:pPr>
            <a:r>
              <a:rPr lang="fr-BE" sz="2000" b="1">
                <a:solidFill>
                  <a:srgbClr val="7F7F7F"/>
                </a:solidFill>
                <a:latin typeface="Arial"/>
                <a:ea typeface="Arial"/>
                <a:cs typeface="Arial"/>
                <a:sym typeface="Arial"/>
              </a:rPr>
              <a:t>3. Quality and efficiency of the implementation </a:t>
            </a:r>
            <a:endParaRPr/>
          </a:p>
          <a:p>
            <a:pPr marL="0" marR="0" lvl="0" indent="0" algn="l" rtl="0">
              <a:spcBef>
                <a:spcPts val="0"/>
              </a:spcBef>
              <a:spcAft>
                <a:spcPts val="0"/>
              </a:spcAft>
              <a:buNone/>
            </a:pPr>
            <a:r>
              <a:rPr lang="fr-BE" sz="2000">
                <a:solidFill>
                  <a:srgbClr val="7F7F7F"/>
                </a:solidFill>
                <a:latin typeface="Arial"/>
                <a:ea typeface="Arial"/>
                <a:cs typeface="Arial"/>
                <a:sym typeface="Arial"/>
              </a:rPr>
              <a:t>3.1  Work plan and Resources</a:t>
            </a:r>
            <a:endParaRPr/>
          </a:p>
          <a:p>
            <a:pPr marL="0" marR="0" lvl="0" indent="0" algn="l" rtl="0">
              <a:spcBef>
                <a:spcPts val="0"/>
              </a:spcBef>
              <a:spcAft>
                <a:spcPts val="0"/>
              </a:spcAft>
              <a:buNone/>
            </a:pPr>
            <a:r>
              <a:rPr lang="fr-BE" sz="2000">
                <a:solidFill>
                  <a:srgbClr val="7F7F7F"/>
                </a:solidFill>
                <a:latin typeface="Arial"/>
                <a:ea typeface="Arial"/>
                <a:cs typeface="Arial"/>
                <a:sym typeface="Arial"/>
              </a:rPr>
              <a:t>3.2  Capacity of participants and consortium as a whole</a:t>
            </a:r>
            <a:endParaRPr/>
          </a:p>
        </p:txBody>
      </p:sp>
      <p:sp>
        <p:nvSpPr>
          <p:cNvPr id="423" name="Google Shape;423;p16"/>
          <p:cNvSpPr txBox="1"/>
          <p:nvPr/>
        </p:nvSpPr>
        <p:spPr>
          <a:xfrm>
            <a:off x="2395268" y="6348807"/>
            <a:ext cx="103505" cy="169277"/>
          </a:xfrm>
          <a:prstGeom prst="rect">
            <a:avLst/>
          </a:prstGeom>
          <a:noFill/>
          <a:ln>
            <a:noFill/>
          </a:ln>
        </p:spPr>
        <p:txBody>
          <a:bodyPr spcFirstLastPara="1" wrap="square" lIns="0" tIns="0" rIns="0" bIns="0" anchor="t" anchorCtr="0">
            <a:spAutoFit/>
          </a:bodyPr>
          <a:lstStyle/>
          <a:p>
            <a:pPr marL="12700" marR="0" lvl="0" indent="0" algn="l" rtl="0">
              <a:spcBef>
                <a:spcPts val="0"/>
              </a:spcBef>
              <a:spcAft>
                <a:spcPts val="0"/>
              </a:spcAft>
              <a:buNone/>
            </a:pPr>
            <a:r>
              <a:rPr lang="fr-BE" sz="1100" b="1">
                <a:solidFill>
                  <a:srgbClr val="FFFFFF"/>
                </a:solidFill>
                <a:latin typeface="Arial"/>
                <a:ea typeface="Arial"/>
                <a:cs typeface="Arial"/>
                <a:sym typeface="Arial"/>
              </a:rPr>
              <a:t>2</a:t>
            </a:r>
            <a:endParaRPr sz="1100">
              <a:solidFill>
                <a:srgbClr val="3F3F3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7"/>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2400"/>
              <a:buFont typeface="Arial"/>
              <a:buNone/>
            </a:pPr>
            <a:r>
              <a:rPr lang="fr-BE" sz="2400"/>
              <a:t>What evaluators of Horizon EUROPE proposals are looking for</a:t>
            </a:r>
            <a:endParaRPr/>
          </a:p>
        </p:txBody>
      </p:sp>
      <p:sp>
        <p:nvSpPr>
          <p:cNvPr id="430" name="Google Shape;430;p17"/>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78DA3"/>
              </a:buClr>
              <a:buSzPts val="2400"/>
              <a:buNone/>
            </a:pPr>
            <a:r>
              <a:rPr lang="fr-BE"/>
              <a:t>The evaluators pay particular attention to:</a:t>
            </a:r>
            <a:endParaRPr/>
          </a:p>
          <a:p>
            <a:pPr marL="228600" lvl="0" indent="-228600" algn="just" rtl="0">
              <a:lnSpc>
                <a:spcPct val="100000"/>
              </a:lnSpc>
              <a:spcBef>
                <a:spcPts val="1800"/>
              </a:spcBef>
              <a:spcAft>
                <a:spcPts val="0"/>
              </a:spcAft>
              <a:buClr>
                <a:srgbClr val="580B95"/>
              </a:buClr>
              <a:buSzPts val="2400"/>
              <a:buFont typeface="Noto Sans Symbols"/>
              <a:buChar char="▪"/>
            </a:pPr>
            <a:r>
              <a:rPr lang="fr-BE"/>
              <a:t> Expected </a:t>
            </a:r>
            <a:r>
              <a:rPr lang="fr-BE" b="1"/>
              <a:t>impacts described for the topic</a:t>
            </a:r>
            <a:r>
              <a:rPr lang="fr-BE"/>
              <a:t> of the project </a:t>
            </a:r>
            <a:endParaRPr/>
          </a:p>
          <a:p>
            <a:pPr marL="228600" lvl="0" indent="-228600" algn="just" rtl="0">
              <a:lnSpc>
                <a:spcPct val="100000"/>
              </a:lnSpc>
              <a:spcBef>
                <a:spcPts val="1800"/>
              </a:spcBef>
              <a:spcAft>
                <a:spcPts val="0"/>
              </a:spcAft>
              <a:buClr>
                <a:srgbClr val="580B95"/>
              </a:buClr>
              <a:buSzPts val="2400"/>
              <a:buFont typeface="Noto Sans Symbols"/>
              <a:buChar char="▪"/>
            </a:pPr>
            <a:r>
              <a:rPr lang="fr-BE"/>
              <a:t> </a:t>
            </a:r>
            <a:r>
              <a:rPr lang="fr-BE" b="1"/>
              <a:t>Key performance indicators </a:t>
            </a:r>
            <a:r>
              <a:rPr lang="fr-BE"/>
              <a:t>(KPIs) including target values</a:t>
            </a:r>
            <a:endParaRPr/>
          </a:p>
          <a:p>
            <a:pPr marL="228600" lvl="0" indent="-228600" algn="just" rtl="0">
              <a:lnSpc>
                <a:spcPct val="100000"/>
              </a:lnSpc>
              <a:spcBef>
                <a:spcPts val="1800"/>
              </a:spcBef>
              <a:spcAft>
                <a:spcPts val="0"/>
              </a:spcAft>
              <a:buClr>
                <a:srgbClr val="580B95"/>
              </a:buClr>
              <a:buSzPts val="2400"/>
              <a:buFont typeface="Noto Sans Symbols"/>
              <a:buChar char="▪"/>
            </a:pPr>
            <a:r>
              <a:rPr lang="fr-BE"/>
              <a:t> </a:t>
            </a:r>
            <a:r>
              <a:rPr lang="fr-BE" b="1"/>
              <a:t>Enhancing innovation capacity </a:t>
            </a:r>
            <a:r>
              <a:rPr lang="fr-BE"/>
              <a:t>and integration of new knowledge</a:t>
            </a:r>
            <a:endParaRPr/>
          </a:p>
          <a:p>
            <a:pPr marL="228600" lvl="0" indent="-228600" algn="just" rtl="0">
              <a:lnSpc>
                <a:spcPct val="100000"/>
              </a:lnSpc>
              <a:spcBef>
                <a:spcPts val="1800"/>
              </a:spcBef>
              <a:spcAft>
                <a:spcPts val="0"/>
              </a:spcAft>
              <a:buClr>
                <a:srgbClr val="580B95"/>
              </a:buClr>
              <a:buSzPts val="2400"/>
              <a:buFont typeface="Noto Sans Symbols"/>
              <a:buChar char="▪"/>
            </a:pPr>
            <a:r>
              <a:rPr lang="fr-BE"/>
              <a:t> </a:t>
            </a:r>
            <a:r>
              <a:rPr lang="fr-BE" b="1"/>
              <a:t>Strengthening competitiveness and growth </a:t>
            </a:r>
            <a:r>
              <a:rPr lang="fr-BE"/>
              <a:t>of industrial partners by developing and delivering innovations meeting </a:t>
            </a:r>
            <a:r>
              <a:rPr lang="fr-BE" b="1"/>
              <a:t>market needs</a:t>
            </a:r>
            <a:endParaRPr/>
          </a:p>
          <a:p>
            <a:pPr marL="228600" lvl="0" indent="-228600" algn="just" rtl="0">
              <a:lnSpc>
                <a:spcPct val="100000"/>
              </a:lnSpc>
              <a:spcBef>
                <a:spcPts val="1800"/>
              </a:spcBef>
              <a:spcAft>
                <a:spcPts val="0"/>
              </a:spcAft>
              <a:buClr>
                <a:srgbClr val="580B95"/>
              </a:buClr>
              <a:buSzPts val="2400"/>
              <a:buFont typeface="Noto Sans Symbols"/>
              <a:buChar char="▪"/>
            </a:pPr>
            <a:r>
              <a:rPr lang="fr-BE"/>
              <a:t> Other environmental or social impacts…</a:t>
            </a:r>
            <a:endParaRPr/>
          </a:p>
          <a:p>
            <a:pPr marL="0" lvl="0" indent="0" algn="just" rtl="0">
              <a:lnSpc>
                <a:spcPct val="100000"/>
              </a:lnSpc>
              <a:spcBef>
                <a:spcPts val="1800"/>
              </a:spcBef>
              <a:spcAft>
                <a:spcPts val="0"/>
              </a:spcAft>
              <a:buClr>
                <a:srgbClr val="578DA3"/>
              </a:buClr>
              <a:buSzPts val="2400"/>
              <a:buNone/>
            </a:pPr>
            <a:r>
              <a:rPr lang="fr-BE"/>
              <a:t>They evaluate </a:t>
            </a:r>
            <a:r>
              <a:rPr lang="fr-BE" b="1"/>
              <a:t>effectiveness of the proposed measures to exploit and disseminate the project results </a:t>
            </a:r>
            <a:r>
              <a:rPr lang="fr-BE"/>
              <a:t>(including management of IPR), to communicate the project...</a:t>
            </a:r>
            <a:endParaRPr/>
          </a:p>
          <a:p>
            <a:pPr marL="228600" lvl="0" indent="-76200" algn="l" rtl="0">
              <a:lnSpc>
                <a:spcPct val="100000"/>
              </a:lnSpc>
              <a:spcBef>
                <a:spcPts val="1800"/>
              </a:spcBef>
              <a:spcAft>
                <a:spcPts val="0"/>
              </a:spcAft>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8"/>
          <p:cNvSpPr txBox="1">
            <a:spLocks noGrp="1"/>
          </p:cNvSpPr>
          <p:nvPr>
            <p:ph type="title"/>
          </p:nvPr>
        </p:nvSpPr>
        <p:spPr>
          <a:xfrm>
            <a:off x="838200" y="377590"/>
            <a:ext cx="10515600" cy="690574"/>
          </a:xfrm>
          <a:prstGeom prst="rect">
            <a:avLst/>
          </a:prstGeom>
          <a:noFill/>
          <a:ln>
            <a:noFill/>
          </a:ln>
        </p:spPr>
        <p:txBody>
          <a:bodyPr spcFirstLastPara="1" wrap="square" lIns="0" tIns="13325" rIns="0" bIns="0" anchor="b" anchorCtr="0">
            <a:spAutoFit/>
          </a:bodyPr>
          <a:lstStyle/>
          <a:p>
            <a:pPr marL="12700" lvl="0" indent="0" algn="l" rtl="0">
              <a:lnSpc>
                <a:spcPct val="100000"/>
              </a:lnSpc>
              <a:spcBef>
                <a:spcPts val="0"/>
              </a:spcBef>
              <a:spcAft>
                <a:spcPts val="0"/>
              </a:spcAft>
              <a:buClr>
                <a:schemeClr val="accent2"/>
              </a:buClr>
              <a:buSzPts val="4400"/>
              <a:buFont typeface="Calibri"/>
              <a:buNone/>
            </a:pPr>
            <a:r>
              <a:rPr lang="fr-BE" sz="4400">
                <a:latin typeface="Calibri"/>
                <a:ea typeface="Calibri"/>
                <a:cs typeface="Calibri"/>
                <a:sym typeface="Calibri"/>
              </a:rPr>
              <a:t>B2. IMPACT</a:t>
            </a:r>
            <a:endParaRPr sz="4400">
              <a:latin typeface="Calibri"/>
              <a:ea typeface="Calibri"/>
              <a:cs typeface="Calibri"/>
              <a:sym typeface="Calibri"/>
            </a:endParaRPr>
          </a:p>
        </p:txBody>
      </p:sp>
      <p:sp>
        <p:nvSpPr>
          <p:cNvPr id="436" name="Google Shape;436;p18"/>
          <p:cNvSpPr txBox="1"/>
          <p:nvPr/>
        </p:nvSpPr>
        <p:spPr>
          <a:xfrm>
            <a:off x="287389" y="1068164"/>
            <a:ext cx="6161405" cy="1342034"/>
          </a:xfrm>
          <a:prstGeom prst="rect">
            <a:avLst/>
          </a:prstGeom>
          <a:noFill/>
          <a:ln>
            <a:noFill/>
          </a:ln>
        </p:spPr>
        <p:txBody>
          <a:bodyPr spcFirstLastPara="1" wrap="square" lIns="0" tIns="109850" rIns="0" bIns="0" anchor="t" anchorCtr="0">
            <a:spAutoFit/>
          </a:bodyPr>
          <a:lstStyle/>
          <a:p>
            <a:pPr marL="0" marR="0" lvl="0" indent="0" algn="l" rtl="0">
              <a:spcBef>
                <a:spcPts val="0"/>
              </a:spcBef>
              <a:spcAft>
                <a:spcPts val="0"/>
              </a:spcAft>
              <a:buNone/>
            </a:pPr>
            <a:r>
              <a:rPr lang="fr-BE" sz="2000" b="1">
                <a:solidFill>
                  <a:srgbClr val="7030A0"/>
                </a:solidFill>
                <a:latin typeface="Arial"/>
                <a:ea typeface="Arial"/>
                <a:cs typeface="Arial"/>
                <a:sym typeface="Arial"/>
              </a:rPr>
              <a:t>2.1  Project´s pathways to impact (4 pages)</a:t>
            </a:r>
            <a:endParaRPr/>
          </a:p>
          <a:p>
            <a:pPr marL="0" marR="0" lvl="0" indent="0" algn="l" rtl="0">
              <a:spcBef>
                <a:spcPts val="0"/>
              </a:spcBef>
              <a:spcAft>
                <a:spcPts val="0"/>
              </a:spcAft>
              <a:buNone/>
            </a:pPr>
            <a:r>
              <a:rPr lang="fr-BE" sz="2000" b="1">
                <a:solidFill>
                  <a:srgbClr val="7030A0"/>
                </a:solidFill>
                <a:latin typeface="Arial"/>
                <a:ea typeface="Arial"/>
                <a:cs typeface="Arial"/>
                <a:sym typeface="Arial"/>
              </a:rPr>
              <a:t>2.2  Measures to maximise impact  Dissemination   </a:t>
            </a:r>
            <a:endParaRPr/>
          </a:p>
          <a:p>
            <a:pPr marL="0" marR="0" lvl="0" indent="0" algn="l" rtl="0">
              <a:spcBef>
                <a:spcPts val="0"/>
              </a:spcBef>
              <a:spcAft>
                <a:spcPts val="0"/>
              </a:spcAft>
              <a:buNone/>
            </a:pPr>
            <a:r>
              <a:rPr lang="fr-BE" sz="2000" b="1">
                <a:solidFill>
                  <a:srgbClr val="7030A0"/>
                </a:solidFill>
                <a:latin typeface="Arial"/>
                <a:ea typeface="Arial"/>
                <a:cs typeface="Arial"/>
                <a:sym typeface="Arial"/>
              </a:rPr>
              <a:t> Exploitation and Communication (5 pages)</a:t>
            </a:r>
            <a:endParaRPr/>
          </a:p>
          <a:p>
            <a:pPr marL="0" marR="0" lvl="0" indent="0" algn="l" rtl="0">
              <a:spcBef>
                <a:spcPts val="0"/>
              </a:spcBef>
              <a:spcAft>
                <a:spcPts val="0"/>
              </a:spcAft>
              <a:buNone/>
            </a:pPr>
            <a:r>
              <a:rPr lang="fr-BE" sz="2000" b="1">
                <a:solidFill>
                  <a:srgbClr val="7030A0"/>
                </a:solidFill>
                <a:latin typeface="Arial"/>
                <a:ea typeface="Arial"/>
                <a:cs typeface="Arial"/>
                <a:sym typeface="Arial"/>
              </a:rPr>
              <a:t>2.3 Summary</a:t>
            </a:r>
            <a:endParaRPr/>
          </a:p>
        </p:txBody>
      </p:sp>
      <p:sp>
        <p:nvSpPr>
          <p:cNvPr id="437" name="Google Shape;437;p18"/>
          <p:cNvSpPr/>
          <p:nvPr/>
        </p:nvSpPr>
        <p:spPr>
          <a:xfrm>
            <a:off x="2745600" y="2510850"/>
            <a:ext cx="6700800" cy="4241100"/>
          </a:xfrm>
          <a:prstGeom prst="rect">
            <a:avLst/>
          </a:prstGeom>
          <a:solidFill>
            <a:schemeClr val="accent6"/>
          </a:solidFill>
          <a:ln w="12700" cap="flat" cmpd="sng">
            <a:solidFill>
              <a:srgbClr val="0073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a:p>
            <a:pPr marL="0" marR="0" lvl="0" indent="0" algn="l" rtl="0">
              <a:lnSpc>
                <a:spcPct val="150000"/>
              </a:lnSpc>
              <a:spcBef>
                <a:spcPts val="0"/>
              </a:spcBef>
              <a:spcAft>
                <a:spcPts val="0"/>
              </a:spcAft>
              <a:buNone/>
            </a:pPr>
            <a:r>
              <a:rPr lang="fr-BE" sz="2400" b="1" i="1">
                <a:solidFill>
                  <a:schemeClr val="lt1"/>
                </a:solidFill>
                <a:latin typeface="Arial"/>
                <a:ea typeface="Arial"/>
                <a:cs typeface="Arial"/>
                <a:sym typeface="Arial"/>
              </a:rPr>
              <a:t>Impact – aspects to be taken into account. </a:t>
            </a:r>
            <a:endParaRPr sz="2400" b="1">
              <a:solidFill>
                <a:schemeClr val="lt1"/>
              </a:solidFill>
              <a:latin typeface="Arial"/>
              <a:ea typeface="Arial"/>
              <a:cs typeface="Arial"/>
              <a:sym typeface="Arial"/>
            </a:endParaRPr>
          </a:p>
          <a:p>
            <a:pPr marL="285750" marR="0" lvl="0" indent="-285750" algn="l" rtl="0">
              <a:lnSpc>
                <a:spcPct val="150000"/>
              </a:lnSpc>
              <a:spcBef>
                <a:spcPts val="0"/>
              </a:spcBef>
              <a:spcAft>
                <a:spcPts val="0"/>
              </a:spcAft>
              <a:buClr>
                <a:schemeClr val="lt1"/>
              </a:buClr>
              <a:buSzPts val="1800"/>
              <a:buFont typeface="Noto Sans Symbols"/>
              <a:buChar char="✔"/>
            </a:pPr>
            <a:r>
              <a:rPr lang="fr-BE" sz="1800">
                <a:solidFill>
                  <a:schemeClr val="lt1"/>
                </a:solidFill>
                <a:latin typeface="Arial"/>
                <a:ea typeface="Arial"/>
                <a:cs typeface="Arial"/>
                <a:sym typeface="Arial"/>
              </a:rPr>
              <a:t> Credibility of the pathways to achieve the expected outcomes and impacts specified in the work programme, and the likely scale and significance of the contributions due to the project. </a:t>
            </a:r>
            <a:endParaRPr/>
          </a:p>
          <a:p>
            <a:pPr marL="285750" marR="0" lvl="0" indent="-285750" algn="l" rtl="0">
              <a:lnSpc>
                <a:spcPct val="150000"/>
              </a:lnSpc>
              <a:spcBef>
                <a:spcPts val="0"/>
              </a:spcBef>
              <a:spcAft>
                <a:spcPts val="0"/>
              </a:spcAft>
              <a:buClr>
                <a:schemeClr val="lt1"/>
              </a:buClr>
              <a:buSzPts val="1800"/>
              <a:buFont typeface="Noto Sans Symbols"/>
              <a:buChar char="✔"/>
            </a:pPr>
            <a:r>
              <a:rPr lang="fr-BE" sz="1800">
                <a:solidFill>
                  <a:schemeClr val="lt1"/>
                </a:solidFill>
                <a:latin typeface="Arial"/>
                <a:ea typeface="Arial"/>
                <a:cs typeface="Arial"/>
                <a:sym typeface="Arial"/>
              </a:rPr>
              <a:t>Suitability and quality of the measures to maximise expected outcomes and impacts, as set out in the dissemination and exploitation plan, including communication activities. </a:t>
            </a:r>
            <a:endParaRPr/>
          </a:p>
          <a:p>
            <a:pPr marL="0" marR="0" lvl="0" indent="0" algn="l" rtl="0">
              <a:spcBef>
                <a:spcPts val="0"/>
              </a:spcBef>
              <a:spcAft>
                <a:spcPts val="0"/>
              </a:spcAft>
              <a:buNone/>
            </a:pPr>
            <a:r>
              <a:rPr lang="fr-BE" sz="1800">
                <a:solidFill>
                  <a:schemeClr val="lt1"/>
                </a:solidFill>
                <a:latin typeface="Arial"/>
                <a:ea typeface="Arial"/>
                <a:cs typeface="Arial"/>
                <a:sym typeface="Aria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9"/>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a:t>B2.1 Project’s pathways towards impact</a:t>
            </a:r>
            <a:endParaRPr/>
          </a:p>
        </p:txBody>
      </p:sp>
      <p:sp>
        <p:nvSpPr>
          <p:cNvPr id="443" name="Google Shape;443;p19"/>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Autofit/>
          </a:bodyPr>
          <a:lstStyle/>
          <a:p>
            <a:pPr marL="228600" lvl="0" indent="-76200" algn="l" rtl="0">
              <a:lnSpc>
                <a:spcPct val="100000"/>
              </a:lnSpc>
              <a:spcBef>
                <a:spcPts val="0"/>
              </a:spcBef>
              <a:spcAft>
                <a:spcPts val="0"/>
              </a:spcAft>
              <a:buSzPts val="2400"/>
              <a:buNone/>
            </a:pPr>
            <a:endParaRPr/>
          </a:p>
          <a:p>
            <a:pPr marL="0" lvl="0" indent="0" algn="l" rtl="0">
              <a:lnSpc>
                <a:spcPct val="100000"/>
              </a:lnSpc>
              <a:spcBef>
                <a:spcPts val="1800"/>
              </a:spcBef>
              <a:spcAft>
                <a:spcPts val="0"/>
              </a:spcAft>
              <a:buSzPts val="2000"/>
              <a:buNone/>
            </a:pPr>
            <a:r>
              <a:rPr lang="fr-BE" sz="2000"/>
              <a:t>Provide a narrative </a:t>
            </a:r>
            <a:r>
              <a:rPr lang="fr-BE" sz="2000" b="1" u="sng"/>
              <a:t>explaining how the project’s results are expected to make a difference in terms of impact, beyond the immediate scope and duration of the project.</a:t>
            </a:r>
            <a:r>
              <a:rPr lang="fr-BE" sz="2000"/>
              <a:t> The narrative should include the components below, tailored to your project.</a:t>
            </a:r>
            <a:endParaRPr/>
          </a:p>
          <a:p>
            <a:pPr marL="228600" lvl="0" indent="-228600" algn="l" rtl="0">
              <a:lnSpc>
                <a:spcPct val="100000"/>
              </a:lnSpc>
              <a:spcBef>
                <a:spcPts val="1800"/>
              </a:spcBef>
              <a:spcAft>
                <a:spcPts val="0"/>
              </a:spcAft>
              <a:buClr>
                <a:srgbClr val="580B95"/>
              </a:buClr>
              <a:buSzPts val="2000"/>
              <a:buFont typeface="Noto Sans Symbols"/>
              <a:buChar char="▪"/>
            </a:pPr>
            <a:r>
              <a:rPr lang="fr-BE" sz="2000"/>
              <a:t>Describe the unique contribution your project results would make towards (1) the outcomes specified in this topic, and (2) the wider impacts, in the longer term, specified in the respective destinations in the work programme.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p>
            <a:pPr marL="0" lvl="0" indent="0" algn="l" rtl="0">
              <a:lnSpc>
                <a:spcPct val="90000"/>
              </a:lnSpc>
              <a:spcBef>
                <a:spcPts val="0"/>
              </a:spcBef>
              <a:spcAft>
                <a:spcPts val="0"/>
              </a:spcAft>
              <a:buClr>
                <a:schemeClr val="dk2"/>
              </a:buClr>
              <a:buSzPts val="6000"/>
              <a:buFont typeface="Arial"/>
              <a:buNone/>
            </a:pPr>
            <a:r>
              <a:rPr lang="fr-BE"/>
              <a:t>Session 5.2: Impact</a:t>
            </a:r>
            <a:endParaRPr/>
          </a:p>
        </p:txBody>
      </p:sp>
      <p:sp>
        <p:nvSpPr>
          <p:cNvPr id="227" name="Google Shape;227;p2"/>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fr-BE"/>
              <a:t>PROPOSAL WRITING CAMP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0"/>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a:t>B2.1 Project’s pathways towards impact  (2)</a:t>
            </a:r>
            <a:endParaRPr/>
          </a:p>
        </p:txBody>
      </p:sp>
      <p:sp>
        <p:nvSpPr>
          <p:cNvPr id="449" name="Google Shape;449;p20"/>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580B95"/>
              </a:buClr>
              <a:buSzPts val="2000"/>
              <a:buFont typeface="Noto Sans Symbols"/>
              <a:buChar char="▪"/>
            </a:pPr>
            <a:r>
              <a:rPr lang="fr-BE" sz="2000"/>
              <a:t>Give </a:t>
            </a:r>
            <a:r>
              <a:rPr lang="fr-BE" sz="2000" b="1"/>
              <a:t>an indication of the scale and significance of the project’s contribution to the expected outcomes and impacts</a:t>
            </a:r>
            <a:r>
              <a:rPr lang="fr-BE" sz="2000"/>
              <a:t>, should the project be successful. Provide quantified estimates where possible and meaningful.</a:t>
            </a:r>
            <a:endParaRPr sz="2000"/>
          </a:p>
          <a:p>
            <a:pPr marL="228600" lvl="0" indent="-228600" algn="l" rtl="0">
              <a:lnSpc>
                <a:spcPct val="100000"/>
              </a:lnSpc>
              <a:spcBef>
                <a:spcPts val="1800"/>
              </a:spcBef>
              <a:spcAft>
                <a:spcPts val="0"/>
              </a:spcAft>
              <a:buClr>
                <a:srgbClr val="580B95"/>
              </a:buClr>
              <a:buSzPts val="2000"/>
              <a:buFont typeface="Noto Sans Symbols"/>
              <a:buChar char="▪"/>
            </a:pPr>
            <a:r>
              <a:rPr lang="fr-BE" sz="2000"/>
              <a:t>Describe </a:t>
            </a:r>
            <a:r>
              <a:rPr lang="fr-BE" sz="2000" b="1"/>
              <a:t>any requirements and potential barriers </a:t>
            </a:r>
            <a:r>
              <a:rPr lang="fr-BE" sz="2000"/>
              <a:t>- arising from factors beyond the scope and duration of the project - that may determine whether the desired outcomes and impacts are achieved. These may include, for example, other R&amp;I work within and beyond Horizon Europe, etc. Indicate if these factors might evolve over time. </a:t>
            </a:r>
            <a:r>
              <a:rPr lang="fr-BE" sz="2000" b="1"/>
              <a:t>Describe any mitigating measures you propose, within or beyond your project, that could be needed should your assumptions prove to be wrong, or to address identified barriers.</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838200" y="468000"/>
            <a:ext cx="1086813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b="0"/>
              <a:t>B2.2 Measures to maximise impact - </a:t>
            </a:r>
            <a:r>
              <a:rPr lang="fr-BE"/>
              <a:t>Dissemination, exploitation and communication</a:t>
            </a:r>
            <a:endParaRPr/>
          </a:p>
        </p:txBody>
      </p:sp>
      <p:sp>
        <p:nvSpPr>
          <p:cNvPr id="455" name="Google Shape;455;p21"/>
          <p:cNvSpPr txBox="1">
            <a:spLocks noGrp="1"/>
          </p:cNvSpPr>
          <p:nvPr>
            <p:ph type="body" idx="1"/>
          </p:nvPr>
        </p:nvSpPr>
        <p:spPr>
          <a:xfrm>
            <a:off x="838200" y="1700776"/>
            <a:ext cx="10515600" cy="483436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580B95"/>
              </a:buClr>
              <a:buSzPts val="2400"/>
              <a:buFont typeface="Noto Sans Symbols"/>
              <a:buChar char="▪"/>
            </a:pPr>
            <a:r>
              <a:rPr lang="fr-BE"/>
              <a:t>Describe the planned measures to maximise the impact of your project by providing a first version of your ‘</a:t>
            </a:r>
            <a:r>
              <a:rPr lang="fr-BE" b="1"/>
              <a:t>plan for the dissemination and exploitation including communication activities</a:t>
            </a:r>
            <a:r>
              <a:rPr lang="fr-BE"/>
              <a:t>’. </a:t>
            </a:r>
            <a:endParaRPr/>
          </a:p>
          <a:p>
            <a:pPr marL="228600" lvl="0" indent="-228600" algn="l" rtl="0">
              <a:lnSpc>
                <a:spcPct val="100000"/>
              </a:lnSpc>
              <a:spcBef>
                <a:spcPts val="1800"/>
              </a:spcBef>
              <a:spcAft>
                <a:spcPts val="0"/>
              </a:spcAft>
              <a:buClr>
                <a:srgbClr val="580B95"/>
              </a:buClr>
              <a:buSzPts val="2400"/>
              <a:buFont typeface="Noto Sans Symbols"/>
              <a:buChar char="▪"/>
            </a:pPr>
            <a:r>
              <a:rPr lang="fr-BE"/>
              <a:t>Describe the dissemination, exploitation and communication </a:t>
            </a:r>
            <a:r>
              <a:rPr lang="fr-BE" b="1"/>
              <a:t>measures</a:t>
            </a:r>
            <a:r>
              <a:rPr lang="fr-BE"/>
              <a:t> that are planned, and the </a:t>
            </a:r>
            <a:r>
              <a:rPr lang="fr-BE" b="1"/>
              <a:t>target group</a:t>
            </a:r>
            <a:r>
              <a:rPr lang="fr-BE"/>
              <a:t>(s) addressed (e.g. scientific community, end users, financial actors, public at large).</a:t>
            </a:r>
            <a:endParaRPr/>
          </a:p>
          <a:p>
            <a:pPr marL="228600" lvl="0" indent="-228600" algn="l" rtl="0">
              <a:lnSpc>
                <a:spcPct val="100000"/>
              </a:lnSpc>
              <a:spcBef>
                <a:spcPts val="1800"/>
              </a:spcBef>
              <a:spcAft>
                <a:spcPts val="0"/>
              </a:spcAft>
              <a:buClr>
                <a:srgbClr val="580B95"/>
              </a:buClr>
              <a:buSzPts val="2400"/>
              <a:buFont typeface="Noto Sans Symbols"/>
              <a:buChar char="▪"/>
            </a:pPr>
            <a:r>
              <a:rPr lang="fr-BE"/>
              <a:t>Outline your strategy for the </a:t>
            </a:r>
            <a:r>
              <a:rPr lang="fr-BE" b="1"/>
              <a:t>management of intellectual property</a:t>
            </a:r>
            <a:r>
              <a:rPr lang="fr-BE"/>
              <a:t>, foreseen protection measures, such as patents, design rights, copyright, trade secrets, etc., and how these would be used to support exploitation.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2"/>
          <p:cNvSpPr txBox="1">
            <a:spLocks noGrp="1"/>
          </p:cNvSpPr>
          <p:nvPr>
            <p:ph type="title"/>
          </p:nvPr>
        </p:nvSpPr>
        <p:spPr>
          <a:xfrm>
            <a:off x="2058229" y="388268"/>
            <a:ext cx="9920411" cy="600164"/>
          </a:xfrm>
          <a:prstGeom prst="rect">
            <a:avLst/>
          </a:prstGeom>
          <a:noFill/>
          <a:ln>
            <a:noFill/>
          </a:ln>
        </p:spPr>
        <p:txBody>
          <a:bodyPr spcFirstLastPara="1" wrap="square" lIns="91425" tIns="45700" rIns="91425" bIns="0" anchor="t" anchorCtr="0">
            <a:normAutofit/>
          </a:bodyPr>
          <a:lstStyle/>
          <a:p>
            <a:pPr marL="0" lvl="0" indent="0" algn="l" rtl="0">
              <a:lnSpc>
                <a:spcPct val="100000"/>
              </a:lnSpc>
              <a:spcBef>
                <a:spcPts val="0"/>
              </a:spcBef>
              <a:spcAft>
                <a:spcPts val="0"/>
              </a:spcAft>
              <a:buClr>
                <a:schemeClr val="lt1"/>
              </a:buClr>
              <a:buSzPts val="3200"/>
              <a:buFont typeface="Arial"/>
              <a:buNone/>
            </a:pPr>
            <a:r>
              <a:rPr lang="fr-BE"/>
              <a:t>Measures to maximise impact</a:t>
            </a:r>
            <a:endParaRPr sz="3600"/>
          </a:p>
        </p:txBody>
      </p:sp>
      <p:sp>
        <p:nvSpPr>
          <p:cNvPr id="461" name="Google Shape;461;p22"/>
          <p:cNvSpPr txBox="1"/>
          <p:nvPr/>
        </p:nvSpPr>
        <p:spPr>
          <a:xfrm>
            <a:off x="838200" y="1368002"/>
            <a:ext cx="10515600" cy="1224000"/>
          </a:xfrm>
          <a:prstGeom prst="rect">
            <a:avLst/>
          </a:prstGeom>
          <a:noFill/>
          <a:ln w="28575" cap="flat" cmpd="sng">
            <a:solidFill>
              <a:schemeClr val="accent4"/>
            </a:solidFill>
            <a:prstDash val="dot"/>
            <a:round/>
            <a:headEnd type="none" w="sm" len="sm"/>
            <a:tailEnd type="none" w="sm" len="sm"/>
          </a:ln>
        </p:spPr>
        <p:txBody>
          <a:bodyPr spcFirstLastPara="1" wrap="square" lIns="91425" tIns="144000" rIns="91425" bIns="45700" anchor="t" anchorCtr="0">
            <a:noAutofit/>
          </a:bodyPr>
          <a:lstStyle/>
          <a:p>
            <a:pPr marL="2779713" marR="0" lvl="0" indent="0" algn="l" rtl="0">
              <a:spcBef>
                <a:spcPts val="0"/>
              </a:spcBef>
              <a:spcAft>
                <a:spcPts val="0"/>
              </a:spcAft>
              <a:buClr>
                <a:schemeClr val="dk1"/>
              </a:buClr>
              <a:buSzPts val="2000"/>
              <a:buFont typeface="Arial"/>
              <a:buNone/>
            </a:pPr>
            <a:r>
              <a:rPr lang="fr-BE" sz="2000" b="1">
                <a:solidFill>
                  <a:srgbClr val="404A52"/>
                </a:solidFill>
                <a:latin typeface="Arial"/>
                <a:ea typeface="Arial"/>
                <a:cs typeface="Arial"/>
                <a:sym typeface="Arial"/>
              </a:rPr>
              <a:t>To include a draft plan in the proposal is an admissibility condition, unless the work programme topic explicitly states otherwise. </a:t>
            </a:r>
            <a:endParaRPr/>
          </a:p>
        </p:txBody>
      </p:sp>
      <p:sp>
        <p:nvSpPr>
          <p:cNvPr id="462" name="Google Shape;462;p22"/>
          <p:cNvSpPr txBox="1"/>
          <p:nvPr/>
        </p:nvSpPr>
        <p:spPr>
          <a:xfrm>
            <a:off x="838200" y="2850437"/>
            <a:ext cx="10515600" cy="833663"/>
          </a:xfrm>
          <a:prstGeom prst="rect">
            <a:avLst/>
          </a:prstGeom>
          <a:solidFill>
            <a:schemeClr val="accent4"/>
          </a:solidFill>
          <a:ln>
            <a:noFill/>
          </a:ln>
        </p:spPr>
        <p:txBody>
          <a:bodyPr spcFirstLastPara="1" wrap="square" lIns="108000" tIns="108000" rIns="108000" bIns="108000" anchor="t" anchorCtr="0">
            <a:spAutoFit/>
          </a:bodyPr>
          <a:lstStyle/>
          <a:p>
            <a:pPr marL="0" marR="0" lvl="0" indent="0" algn="l" rtl="0">
              <a:spcBef>
                <a:spcPts val="0"/>
              </a:spcBef>
              <a:spcAft>
                <a:spcPts val="0"/>
              </a:spcAft>
              <a:buNone/>
            </a:pPr>
            <a:r>
              <a:rPr lang="fr-BE" sz="2000" b="1">
                <a:solidFill>
                  <a:schemeClr val="lt1"/>
                </a:solidFill>
                <a:latin typeface="Arial"/>
                <a:ea typeface="Arial"/>
                <a:cs typeface="Arial"/>
                <a:sym typeface="Arial"/>
              </a:rPr>
              <a:t> All measures should be </a:t>
            </a:r>
            <a:r>
              <a:rPr lang="fr-BE" sz="2000" b="1">
                <a:solidFill>
                  <a:schemeClr val="accent2"/>
                </a:solidFill>
                <a:latin typeface="Arial"/>
                <a:ea typeface="Arial"/>
                <a:cs typeface="Arial"/>
                <a:sym typeface="Arial"/>
              </a:rPr>
              <a:t>proportionate</a:t>
            </a:r>
            <a:r>
              <a:rPr lang="fr-BE" sz="2000" b="1">
                <a:solidFill>
                  <a:schemeClr val="lt1"/>
                </a:solidFill>
                <a:latin typeface="Arial"/>
                <a:ea typeface="Arial"/>
                <a:cs typeface="Arial"/>
                <a:sym typeface="Arial"/>
              </a:rPr>
              <a:t> to the scale of the project, and should contain </a:t>
            </a:r>
            <a:r>
              <a:rPr lang="fr-BE" sz="2000" b="1">
                <a:solidFill>
                  <a:schemeClr val="accent2"/>
                </a:solidFill>
                <a:latin typeface="Arial"/>
                <a:ea typeface="Arial"/>
                <a:cs typeface="Arial"/>
                <a:sym typeface="Arial"/>
              </a:rPr>
              <a:t>concrete actions </a:t>
            </a:r>
            <a:r>
              <a:rPr lang="fr-BE" sz="2000" b="1">
                <a:solidFill>
                  <a:schemeClr val="lt1"/>
                </a:solidFill>
                <a:latin typeface="Arial"/>
                <a:ea typeface="Arial"/>
                <a:cs typeface="Arial"/>
                <a:sym typeface="Arial"/>
              </a:rPr>
              <a:t>to be implemented both </a:t>
            </a:r>
            <a:r>
              <a:rPr lang="fr-BE" sz="2000" b="1">
                <a:solidFill>
                  <a:schemeClr val="accent2"/>
                </a:solidFill>
                <a:latin typeface="Arial"/>
                <a:ea typeface="Arial"/>
                <a:cs typeface="Arial"/>
                <a:sym typeface="Arial"/>
              </a:rPr>
              <a:t>during and after </a:t>
            </a:r>
            <a:r>
              <a:rPr lang="fr-BE" sz="2000" b="1">
                <a:solidFill>
                  <a:schemeClr val="lt1"/>
                </a:solidFill>
                <a:latin typeface="Arial"/>
                <a:ea typeface="Arial"/>
                <a:cs typeface="Arial"/>
                <a:sym typeface="Arial"/>
              </a:rPr>
              <a:t>the end of the project</a:t>
            </a:r>
            <a:endParaRPr sz="2000">
              <a:solidFill>
                <a:schemeClr val="lt1"/>
              </a:solidFill>
              <a:latin typeface="Arial"/>
              <a:ea typeface="Arial"/>
              <a:cs typeface="Arial"/>
              <a:sym typeface="Arial"/>
            </a:endParaRPr>
          </a:p>
        </p:txBody>
      </p:sp>
      <p:sp>
        <p:nvSpPr>
          <p:cNvPr id="463" name="Google Shape;463;p22"/>
          <p:cNvSpPr/>
          <p:nvPr/>
        </p:nvSpPr>
        <p:spPr>
          <a:xfrm>
            <a:off x="1019163" y="1517438"/>
            <a:ext cx="2492133" cy="920962"/>
          </a:xfrm>
          <a:prstGeom prst="homePlate">
            <a:avLst>
              <a:gd name="adj" fmla="val 50000"/>
            </a:avLst>
          </a:prstGeom>
          <a:solidFill>
            <a:schemeClr val="accent2"/>
          </a:solidFill>
          <a:ln>
            <a:noFill/>
          </a:ln>
        </p:spPr>
        <p:txBody>
          <a:bodyPr spcFirstLastPara="1" wrap="square" lIns="180000" tIns="45700" rIns="91425" bIns="45700" anchor="ctr" anchorCtr="0">
            <a:noAutofit/>
          </a:bodyPr>
          <a:lstStyle/>
          <a:p>
            <a:pPr marL="3175" marR="0" lvl="0" indent="0" algn="l" rtl="0">
              <a:spcBef>
                <a:spcPts val="0"/>
              </a:spcBef>
              <a:spcAft>
                <a:spcPts val="0"/>
              </a:spcAft>
              <a:buNone/>
            </a:pPr>
            <a:r>
              <a:rPr lang="fr-BE" sz="2000" b="1">
                <a:solidFill>
                  <a:schemeClr val="lt1"/>
                </a:solidFill>
                <a:latin typeface="Arial"/>
                <a:ea typeface="Arial"/>
                <a:cs typeface="Arial"/>
                <a:sym typeface="Arial"/>
              </a:rPr>
              <a:t>Dissemination, exploitation and communication</a:t>
            </a:r>
            <a:endParaRPr sz="2000" b="1">
              <a:solidFill>
                <a:schemeClr val="lt1"/>
              </a:solidFill>
              <a:latin typeface="Arial"/>
              <a:ea typeface="Arial"/>
              <a:cs typeface="Arial"/>
              <a:sym typeface="Arial"/>
            </a:endParaRPr>
          </a:p>
        </p:txBody>
      </p:sp>
      <p:sp>
        <p:nvSpPr>
          <p:cNvPr id="464" name="Google Shape;464;p22"/>
          <p:cNvSpPr txBox="1"/>
          <p:nvPr/>
        </p:nvSpPr>
        <p:spPr>
          <a:xfrm>
            <a:off x="838200" y="3942535"/>
            <a:ext cx="10515600" cy="267772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000"/>
              <a:buFont typeface="Arial"/>
              <a:buNone/>
            </a:pPr>
            <a:r>
              <a:rPr lang="fr-BE" sz="2000" b="0">
                <a:solidFill>
                  <a:schemeClr val="dk1"/>
                </a:solidFill>
                <a:latin typeface="Arial"/>
                <a:ea typeface="Arial"/>
                <a:cs typeface="Arial"/>
                <a:sym typeface="Arial"/>
              </a:rPr>
              <a:t>Elements of the D&amp;E&amp;C plan</a:t>
            </a:r>
            <a:endParaRPr/>
          </a:p>
          <a:p>
            <a:pPr marL="342900" marR="0" lvl="0" indent="-342900" algn="l" rtl="0">
              <a:spcBef>
                <a:spcPts val="0"/>
              </a:spcBef>
              <a:spcAft>
                <a:spcPts val="0"/>
              </a:spcAft>
              <a:buClr>
                <a:schemeClr val="accent2"/>
              </a:buClr>
              <a:buSzPts val="1400"/>
              <a:buFont typeface="Arial"/>
              <a:buChar char="●"/>
            </a:pPr>
            <a:r>
              <a:rPr lang="fr-BE" sz="1400" b="1">
                <a:solidFill>
                  <a:schemeClr val="accent2"/>
                </a:solidFill>
                <a:latin typeface="Arial"/>
                <a:ea typeface="Arial"/>
                <a:cs typeface="Arial"/>
                <a:sym typeface="Arial"/>
              </a:rPr>
              <a:t>Planned measures </a:t>
            </a:r>
            <a:r>
              <a:rPr lang="fr-BE" sz="1400" b="0">
                <a:solidFill>
                  <a:schemeClr val="dk1"/>
                </a:solidFill>
                <a:latin typeface="Arial"/>
                <a:ea typeface="Arial"/>
                <a:cs typeface="Arial"/>
                <a:sym typeface="Arial"/>
              </a:rPr>
              <a:t>to maximise the impact of projects</a:t>
            </a:r>
            <a:endParaRPr/>
          </a:p>
          <a:p>
            <a:pPr marL="342900" marR="0" lvl="0" indent="-342900" algn="l" rtl="0">
              <a:spcBef>
                <a:spcPts val="0"/>
              </a:spcBef>
              <a:spcAft>
                <a:spcPts val="0"/>
              </a:spcAft>
              <a:buClr>
                <a:schemeClr val="accent2"/>
              </a:buClr>
              <a:buSzPts val="1400"/>
              <a:buFont typeface="Arial"/>
              <a:buChar char="●"/>
            </a:pPr>
            <a:r>
              <a:rPr lang="fr-BE" sz="1400" b="1">
                <a:solidFill>
                  <a:schemeClr val="accent2"/>
                </a:solidFill>
                <a:latin typeface="Arial"/>
                <a:ea typeface="Arial"/>
                <a:cs typeface="Arial"/>
                <a:sym typeface="Arial"/>
              </a:rPr>
              <a:t>Target groups </a:t>
            </a:r>
            <a:r>
              <a:rPr lang="fr-BE" sz="1400" b="0">
                <a:solidFill>
                  <a:schemeClr val="dk1"/>
                </a:solidFill>
                <a:latin typeface="Arial"/>
                <a:ea typeface="Arial"/>
                <a:cs typeface="Arial"/>
                <a:sym typeface="Arial"/>
              </a:rPr>
              <a:t>(e.g. scientific community, end users, financial actors, public at large) and </a:t>
            </a:r>
            <a:r>
              <a:rPr lang="fr-BE" sz="1400" b="1">
                <a:solidFill>
                  <a:schemeClr val="accent2"/>
                </a:solidFill>
                <a:latin typeface="Arial"/>
                <a:ea typeface="Arial"/>
                <a:cs typeface="Arial"/>
                <a:sym typeface="Arial"/>
              </a:rPr>
              <a:t>proposed channels </a:t>
            </a:r>
            <a:r>
              <a:rPr lang="fr-BE" sz="1400" b="0">
                <a:solidFill>
                  <a:schemeClr val="dk1"/>
                </a:solidFill>
                <a:latin typeface="Arial"/>
                <a:ea typeface="Arial"/>
                <a:cs typeface="Arial"/>
                <a:sym typeface="Arial"/>
              </a:rPr>
              <a:t>to interact</a:t>
            </a:r>
            <a:endParaRPr/>
          </a:p>
          <a:p>
            <a:pPr marL="342900" marR="0" lvl="0" indent="-342900" algn="l" rtl="0">
              <a:spcBef>
                <a:spcPts val="0"/>
              </a:spcBef>
              <a:spcAft>
                <a:spcPts val="0"/>
              </a:spcAft>
              <a:buClr>
                <a:schemeClr val="accent2"/>
              </a:buClr>
              <a:buSzPts val="1400"/>
              <a:buFont typeface="Arial"/>
              <a:buChar char="●"/>
            </a:pPr>
            <a:r>
              <a:rPr lang="fr-BE" sz="1400" b="1">
                <a:solidFill>
                  <a:schemeClr val="accent2"/>
                </a:solidFill>
                <a:latin typeface="Arial"/>
                <a:ea typeface="Arial"/>
                <a:cs typeface="Arial"/>
                <a:sym typeface="Arial"/>
              </a:rPr>
              <a:t>Communication measures </a:t>
            </a:r>
            <a:r>
              <a:rPr lang="fr-BE" sz="1400" b="0">
                <a:solidFill>
                  <a:schemeClr val="dk1"/>
                </a:solidFill>
                <a:latin typeface="Arial"/>
                <a:ea typeface="Arial"/>
                <a:cs typeface="Arial"/>
                <a:sym typeface="Arial"/>
              </a:rPr>
              <a:t>for promoting the project and its findings throughout the full lifespan of the project</a:t>
            </a:r>
            <a:endParaRPr/>
          </a:p>
          <a:p>
            <a:pPr marL="342900" marR="0" lvl="0" indent="-342900" algn="l" rtl="0">
              <a:spcBef>
                <a:spcPts val="0"/>
              </a:spcBef>
              <a:spcAft>
                <a:spcPts val="0"/>
              </a:spcAft>
              <a:buClr>
                <a:schemeClr val="accent2"/>
              </a:buClr>
              <a:buSzPts val="1400"/>
              <a:buFont typeface="Arial"/>
              <a:buChar char="●"/>
            </a:pPr>
            <a:r>
              <a:rPr lang="fr-BE" sz="1400" b="1">
                <a:solidFill>
                  <a:schemeClr val="accent2"/>
                </a:solidFill>
                <a:latin typeface="Arial"/>
                <a:ea typeface="Arial"/>
                <a:cs typeface="Arial"/>
                <a:sym typeface="Arial"/>
              </a:rPr>
              <a:t>Policy feedback </a:t>
            </a:r>
            <a:r>
              <a:rPr lang="fr-BE" sz="1400" b="0">
                <a:solidFill>
                  <a:schemeClr val="dk1"/>
                </a:solidFill>
                <a:latin typeface="Arial"/>
                <a:ea typeface="Arial"/>
                <a:cs typeface="Arial"/>
                <a:sym typeface="Arial"/>
              </a:rPr>
              <a:t>measures to contribute to policy shaping and supporting the implementation of new policy initiatives and decisions</a:t>
            </a:r>
            <a:endParaRPr/>
          </a:p>
          <a:p>
            <a:pPr marL="342900" marR="0" lvl="0" indent="-342900" algn="l" rtl="0">
              <a:spcBef>
                <a:spcPts val="0"/>
              </a:spcBef>
              <a:spcAft>
                <a:spcPts val="0"/>
              </a:spcAft>
              <a:buClr>
                <a:schemeClr val="accent2"/>
              </a:buClr>
              <a:buSzPts val="1400"/>
              <a:buFont typeface="Arial"/>
              <a:buChar char="●"/>
            </a:pPr>
            <a:r>
              <a:rPr lang="fr-BE" sz="1400" b="0">
                <a:solidFill>
                  <a:schemeClr val="dk1"/>
                </a:solidFill>
                <a:latin typeface="Arial"/>
                <a:ea typeface="Arial"/>
                <a:cs typeface="Arial"/>
                <a:sym typeface="Arial"/>
              </a:rPr>
              <a:t>Follow-up plan to foster </a:t>
            </a:r>
            <a:r>
              <a:rPr lang="fr-BE" sz="1400" b="1">
                <a:solidFill>
                  <a:schemeClr val="accent2"/>
                </a:solidFill>
                <a:latin typeface="Arial"/>
                <a:ea typeface="Arial"/>
                <a:cs typeface="Arial"/>
                <a:sym typeface="Arial"/>
              </a:rPr>
              <a:t>exploitation/uptake</a:t>
            </a:r>
            <a:r>
              <a:rPr lang="fr-BE" sz="1400" b="0">
                <a:solidFill>
                  <a:schemeClr val="dk1"/>
                </a:solidFill>
                <a:latin typeface="Arial"/>
                <a:ea typeface="Arial"/>
                <a:cs typeface="Arial"/>
                <a:sym typeface="Arial"/>
              </a:rPr>
              <a:t> of the results</a:t>
            </a:r>
            <a:endParaRPr/>
          </a:p>
          <a:p>
            <a:pPr marL="630238" marR="0" lvl="2" indent="-342899" algn="l" rtl="0">
              <a:spcBef>
                <a:spcPts val="0"/>
              </a:spcBef>
              <a:spcAft>
                <a:spcPts val="0"/>
              </a:spcAft>
              <a:buClr>
                <a:schemeClr val="accent2"/>
              </a:buClr>
              <a:buSzPts val="1400"/>
              <a:buFont typeface="Arial"/>
              <a:buChar char="●"/>
            </a:pPr>
            <a:r>
              <a:rPr lang="fr-BE" sz="1400" b="0" i="0" u="none" strike="noStrike" cap="none">
                <a:solidFill>
                  <a:schemeClr val="dk1"/>
                </a:solidFill>
                <a:latin typeface="Arial"/>
                <a:ea typeface="Arial"/>
                <a:cs typeface="Arial"/>
                <a:sym typeface="Arial"/>
              </a:rPr>
              <a:t>Comprehensive and feasible strategy for the </a:t>
            </a:r>
            <a:r>
              <a:rPr lang="fr-BE" sz="1400" b="1" i="0" u="none" strike="noStrike" cap="none">
                <a:solidFill>
                  <a:schemeClr val="accent2"/>
                </a:solidFill>
                <a:latin typeface="Arial"/>
                <a:ea typeface="Arial"/>
                <a:cs typeface="Arial"/>
                <a:sym typeface="Arial"/>
              </a:rPr>
              <a:t>management of the intellectual property </a:t>
            </a:r>
            <a:r>
              <a:rPr lang="fr-BE" sz="1400" b="0" i="0" u="none" strike="noStrike" cap="none">
                <a:solidFill>
                  <a:schemeClr val="dk1"/>
                </a:solidFill>
                <a:latin typeface="Arial"/>
                <a:ea typeface="Arial"/>
                <a:cs typeface="Arial"/>
                <a:sym typeface="Arial"/>
              </a:rPr>
              <a:t>(the provision of a results ownership list is mandatory at the end of the project)</a:t>
            </a:r>
            <a:endParaRPr/>
          </a:p>
          <a:p>
            <a:pPr marL="630238" marR="0" lvl="2" indent="-342899" algn="l" rtl="0">
              <a:spcBef>
                <a:spcPts val="0"/>
              </a:spcBef>
              <a:spcAft>
                <a:spcPts val="0"/>
              </a:spcAft>
              <a:buClr>
                <a:schemeClr val="accent2"/>
              </a:buClr>
              <a:buSzPts val="1400"/>
              <a:buFont typeface="Arial"/>
              <a:buChar char="●"/>
            </a:pPr>
            <a:r>
              <a:rPr lang="fr-BE" sz="1400" b="0" i="0" u="none" strike="noStrike" cap="none">
                <a:solidFill>
                  <a:schemeClr val="dk1"/>
                </a:solidFill>
                <a:latin typeface="Arial"/>
                <a:ea typeface="Arial"/>
                <a:cs typeface="Arial"/>
                <a:sym typeface="Arial"/>
              </a:rPr>
              <a:t>If exploitation is expected primarily in non-associated third countries, give a convincing justification that this is still in the Union’s interest.</a:t>
            </a:r>
            <a:endParaRPr/>
          </a:p>
          <a:p>
            <a:pPr marL="0" marR="0" lvl="0" indent="0" algn="l" rtl="0">
              <a:spcBef>
                <a:spcPts val="0"/>
              </a:spcBef>
              <a:spcAft>
                <a:spcPts val="0"/>
              </a:spcAft>
              <a:buClr>
                <a:schemeClr val="accent2"/>
              </a:buClr>
              <a:buSzPts val="1400"/>
              <a:buFont typeface="Arial"/>
              <a:buNone/>
            </a:pPr>
            <a:endParaRPr sz="1400" b="0">
              <a:solidFill>
                <a:schemeClr val="dk1"/>
              </a:solidFill>
              <a:latin typeface="Arial"/>
              <a:ea typeface="Arial"/>
              <a:cs typeface="Arial"/>
              <a:sym typeface="Arial"/>
            </a:endParaRPr>
          </a:p>
          <a:p>
            <a:pPr marL="342900" marR="0" lvl="0" indent="-254000" algn="l" rtl="0">
              <a:spcBef>
                <a:spcPts val="0"/>
              </a:spcBef>
              <a:spcAft>
                <a:spcPts val="0"/>
              </a:spcAft>
              <a:buClr>
                <a:schemeClr val="accent2"/>
              </a:buClr>
              <a:buSzPts val="1400"/>
              <a:buFont typeface="Arial"/>
              <a:buNone/>
            </a:pPr>
            <a:endParaRPr sz="1400" b="0">
              <a:solidFill>
                <a:schemeClr val="dk1"/>
              </a:solidFill>
              <a:latin typeface="Arial"/>
              <a:ea typeface="Arial"/>
              <a:cs typeface="Arial"/>
              <a:sym typeface="Arial"/>
            </a:endParaRPr>
          </a:p>
          <a:p>
            <a:pPr marL="342900" marR="0" lvl="0" indent="-254000" algn="l" rtl="0">
              <a:spcBef>
                <a:spcPts val="0"/>
              </a:spcBef>
              <a:spcAft>
                <a:spcPts val="0"/>
              </a:spcAft>
              <a:buClr>
                <a:schemeClr val="accent2"/>
              </a:buClr>
              <a:buSzPts val="1400"/>
              <a:buFont typeface="Arial"/>
              <a:buNone/>
            </a:pPr>
            <a:endParaRPr sz="1400" b="0">
              <a:solidFill>
                <a:schemeClr val="dk1"/>
              </a:solidFill>
              <a:latin typeface="Arial"/>
              <a:ea typeface="Arial"/>
              <a:cs typeface="Arial"/>
              <a:sym typeface="Arial"/>
            </a:endParaRPr>
          </a:p>
          <a:p>
            <a:pPr marL="342900" marR="0" lvl="0" indent="-254000" algn="l" rtl="0">
              <a:spcBef>
                <a:spcPts val="0"/>
              </a:spcBef>
              <a:spcAft>
                <a:spcPts val="0"/>
              </a:spcAft>
              <a:buClr>
                <a:schemeClr val="accent2"/>
              </a:buClr>
              <a:buSzPts val="1400"/>
              <a:buFont typeface="Arial"/>
              <a:buNone/>
            </a:pPr>
            <a:endParaRPr sz="1400" b="0">
              <a:solidFill>
                <a:schemeClr val="dk1"/>
              </a:solidFill>
              <a:latin typeface="Arial"/>
              <a:ea typeface="Arial"/>
              <a:cs typeface="Arial"/>
              <a:sym typeface="Arial"/>
            </a:endParaRPr>
          </a:p>
          <a:p>
            <a:pPr marL="342900" marR="0" lvl="0" indent="-254000" algn="l" rtl="0">
              <a:spcBef>
                <a:spcPts val="0"/>
              </a:spcBef>
              <a:spcAft>
                <a:spcPts val="0"/>
              </a:spcAft>
              <a:buClr>
                <a:schemeClr val="accent2"/>
              </a:buClr>
              <a:buSzPts val="1400"/>
              <a:buFont typeface="Arial"/>
              <a:buNone/>
            </a:pPr>
            <a:endParaRPr sz="1400" b="0">
              <a:solidFill>
                <a:schemeClr val="dk1"/>
              </a:solidFill>
              <a:latin typeface="Arial"/>
              <a:ea typeface="Arial"/>
              <a:cs typeface="Arial"/>
              <a:sym typeface="Arial"/>
            </a:endParaRPr>
          </a:p>
          <a:p>
            <a:pPr marL="342900" marR="0" lvl="0" indent="-215900" algn="l" rtl="0">
              <a:spcBef>
                <a:spcPts val="0"/>
              </a:spcBef>
              <a:spcAft>
                <a:spcPts val="0"/>
              </a:spcAft>
              <a:buClr>
                <a:schemeClr val="accent2"/>
              </a:buClr>
              <a:buSzPts val="2000"/>
              <a:buFont typeface="Arial"/>
              <a:buNone/>
            </a:pPr>
            <a:endParaRPr sz="2000" b="0">
              <a:solidFill>
                <a:schemeClr val="dk1"/>
              </a:solidFill>
              <a:latin typeface="Arial"/>
              <a:ea typeface="Arial"/>
              <a:cs typeface="Arial"/>
              <a:sym typeface="Arial"/>
            </a:endParaRPr>
          </a:p>
        </p:txBody>
      </p:sp>
      <p:grpSp>
        <p:nvGrpSpPr>
          <p:cNvPr id="465" name="Google Shape;465;p22"/>
          <p:cNvGrpSpPr/>
          <p:nvPr/>
        </p:nvGrpSpPr>
        <p:grpSpPr>
          <a:xfrm>
            <a:off x="838200" y="374785"/>
            <a:ext cx="864000" cy="864000"/>
            <a:chOff x="8939436" y="4807760"/>
            <a:chExt cx="864000" cy="864000"/>
          </a:xfrm>
        </p:grpSpPr>
        <p:sp>
          <p:nvSpPr>
            <p:cNvPr id="466" name="Google Shape;466;p22"/>
            <p:cNvSpPr/>
            <p:nvPr/>
          </p:nvSpPr>
          <p:spPr>
            <a:xfrm>
              <a:off x="8939436" y="4807760"/>
              <a:ext cx="864000" cy="864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67" name="Google Shape;467;p22"/>
            <p:cNvPicPr preferRelativeResize="0"/>
            <p:nvPr/>
          </p:nvPicPr>
          <p:blipFill rotWithShape="1">
            <a:blip r:embed="rId3">
              <a:alphaModFix/>
            </a:blip>
            <a:srcRect/>
            <a:stretch/>
          </p:blipFill>
          <p:spPr>
            <a:xfrm>
              <a:off x="8973671" y="4841995"/>
              <a:ext cx="795530" cy="795530"/>
            </a:xfrm>
            <a:prstGeom prst="rect">
              <a:avLst/>
            </a:prstGeom>
            <a:noFill/>
            <a:ln>
              <a:noFill/>
            </a:ln>
          </p:spPr>
        </p:pic>
      </p:grpSp>
      <p:sp>
        <p:nvSpPr>
          <p:cNvPr id="468" name="Google Shape;468;p22"/>
          <p:cNvSpPr txBox="1"/>
          <p:nvPr/>
        </p:nvSpPr>
        <p:spPr>
          <a:xfrm>
            <a:off x="9511510" y="6397125"/>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800">
                <a:solidFill>
                  <a:schemeClr val="dk1"/>
                </a:solidFill>
                <a:latin typeface="Arial"/>
                <a:ea typeface="Arial"/>
                <a:cs typeface="Arial"/>
                <a:sym typeface="Arial"/>
              </a:rPr>
              <a:t>Source: EC</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3"/>
          <p:cNvSpPr/>
          <p:nvPr/>
        </p:nvSpPr>
        <p:spPr>
          <a:xfrm>
            <a:off x="3191435" y="1524000"/>
            <a:ext cx="2889609" cy="3129137"/>
          </a:xfrm>
          <a:prstGeom prst="rect">
            <a:avLst/>
          </a:prstGeom>
          <a:solidFill>
            <a:schemeClr val="accent1"/>
          </a:solidFill>
          <a:ln>
            <a:noFill/>
          </a:ln>
        </p:spPr>
        <p:txBody>
          <a:bodyPr spcFirstLastPara="1" wrap="square" lIns="91425" tIns="45700" rIns="91425" bIns="45700" anchor="b" anchorCtr="0">
            <a:noAutofit/>
          </a:bodyPr>
          <a:lstStyle/>
          <a:p>
            <a:pPr marL="3175" marR="0" lvl="0" indent="0" algn="l" rtl="0">
              <a:spcBef>
                <a:spcPts val="0"/>
              </a:spcBef>
              <a:spcAft>
                <a:spcPts val="0"/>
              </a:spcAft>
              <a:buNone/>
            </a:pPr>
            <a:r>
              <a:rPr lang="fr-BE" sz="2000" b="1">
                <a:solidFill>
                  <a:srgbClr val="794F05"/>
                </a:solidFill>
                <a:latin typeface="Verdana"/>
                <a:ea typeface="Verdana"/>
                <a:cs typeface="Verdana"/>
                <a:sym typeface="Verdana"/>
              </a:rPr>
              <a:t>Communication</a:t>
            </a:r>
            <a:endParaRPr sz="1400" b="1">
              <a:solidFill>
                <a:srgbClr val="794F05"/>
              </a:solidFill>
              <a:latin typeface="Verdana"/>
              <a:ea typeface="Verdana"/>
              <a:cs typeface="Verdana"/>
              <a:sym typeface="Verdana"/>
            </a:endParaRPr>
          </a:p>
        </p:txBody>
      </p:sp>
      <p:sp>
        <p:nvSpPr>
          <p:cNvPr id="475" name="Google Shape;475;p23"/>
          <p:cNvSpPr/>
          <p:nvPr/>
        </p:nvSpPr>
        <p:spPr>
          <a:xfrm>
            <a:off x="502024" y="377136"/>
            <a:ext cx="10676964" cy="646331"/>
          </a:xfrm>
          <a:prstGeom prst="rect">
            <a:avLst/>
          </a:prstGeom>
          <a:noFill/>
          <a:ln>
            <a:noFill/>
          </a:ln>
        </p:spPr>
        <p:txBody>
          <a:bodyPr spcFirstLastPara="1" wrap="square" lIns="91425" tIns="45700" rIns="91425" bIns="0" anchor="t" anchorCtr="0">
            <a:noAutofit/>
          </a:bodyPr>
          <a:lstStyle/>
          <a:p>
            <a:pPr marL="0" marR="0" lvl="0" indent="0" algn="l" rtl="0">
              <a:spcBef>
                <a:spcPts val="0"/>
              </a:spcBef>
              <a:spcAft>
                <a:spcPts val="0"/>
              </a:spcAft>
              <a:buNone/>
            </a:pPr>
            <a:r>
              <a:rPr lang="fr-BE" sz="3600" b="1">
                <a:solidFill>
                  <a:schemeClr val="accent2"/>
                </a:solidFill>
                <a:latin typeface="Arial"/>
                <a:ea typeface="Arial"/>
                <a:cs typeface="Arial"/>
                <a:sym typeface="Arial"/>
              </a:rPr>
              <a:t>What is the difference Communication - Dissemination?</a:t>
            </a:r>
            <a:endParaRPr sz="3600" b="1">
              <a:solidFill>
                <a:schemeClr val="accent2"/>
              </a:solidFill>
              <a:latin typeface="Arial"/>
              <a:ea typeface="Arial"/>
              <a:cs typeface="Arial"/>
              <a:sym typeface="Arial"/>
            </a:endParaRPr>
          </a:p>
        </p:txBody>
      </p:sp>
      <p:sp>
        <p:nvSpPr>
          <p:cNvPr id="476" name="Google Shape;476;p23"/>
          <p:cNvSpPr/>
          <p:nvPr/>
        </p:nvSpPr>
        <p:spPr>
          <a:xfrm flipH="1">
            <a:off x="636495" y="2057401"/>
            <a:ext cx="2028618" cy="218532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357" y="13186"/>
                </a:moveTo>
                <a:lnTo>
                  <a:pt x="-28220" y="41219"/>
                </a:lnTo>
                <a:lnTo>
                  <a:pt x="-8537" y="51408"/>
                </a:lnTo>
                <a:lnTo>
                  <a:pt x="-3886" y="76279"/>
                </a:lnTo>
              </a:path>
            </a:pathLst>
          </a:custGeom>
          <a:solidFill>
            <a:srgbClr val="DA8E0A"/>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fr-BE" sz="1400">
                <a:solidFill>
                  <a:srgbClr val="794F05"/>
                </a:solidFill>
                <a:latin typeface="Arial"/>
                <a:ea typeface="Arial"/>
                <a:cs typeface="Arial"/>
                <a:sym typeface="Arial"/>
              </a:rPr>
              <a:t>Newsletter</a:t>
            </a:r>
            <a:endParaRPr/>
          </a:p>
          <a:p>
            <a:pPr marL="0" marR="0" lvl="0" indent="0" algn="r" rtl="0">
              <a:spcBef>
                <a:spcPts val="0"/>
              </a:spcBef>
              <a:spcAft>
                <a:spcPts val="0"/>
              </a:spcAft>
              <a:buNone/>
            </a:pPr>
            <a:endParaRPr sz="1400">
              <a:solidFill>
                <a:srgbClr val="794F05"/>
              </a:solidFill>
              <a:latin typeface="Arial"/>
              <a:ea typeface="Arial"/>
              <a:cs typeface="Arial"/>
              <a:sym typeface="Arial"/>
            </a:endParaRPr>
          </a:p>
          <a:p>
            <a:pPr marL="0" marR="0" lvl="0" indent="0" algn="r" rtl="0">
              <a:spcBef>
                <a:spcPts val="0"/>
              </a:spcBef>
              <a:spcAft>
                <a:spcPts val="0"/>
              </a:spcAft>
              <a:buNone/>
            </a:pPr>
            <a:r>
              <a:rPr lang="fr-BE" sz="1400">
                <a:solidFill>
                  <a:srgbClr val="794F05"/>
                </a:solidFill>
                <a:latin typeface="Arial"/>
                <a:ea typeface="Arial"/>
                <a:cs typeface="Arial"/>
                <a:sym typeface="Arial"/>
              </a:rPr>
              <a:t>Press release</a:t>
            </a:r>
            <a:endParaRPr/>
          </a:p>
          <a:p>
            <a:pPr marL="0" marR="0" lvl="0" indent="0" algn="r" rtl="0">
              <a:spcBef>
                <a:spcPts val="0"/>
              </a:spcBef>
              <a:spcAft>
                <a:spcPts val="0"/>
              </a:spcAft>
              <a:buNone/>
            </a:pPr>
            <a:endParaRPr sz="1400">
              <a:solidFill>
                <a:srgbClr val="794F05"/>
              </a:solidFill>
              <a:latin typeface="Arial"/>
              <a:ea typeface="Arial"/>
              <a:cs typeface="Arial"/>
              <a:sym typeface="Arial"/>
            </a:endParaRPr>
          </a:p>
          <a:p>
            <a:pPr marL="0" marR="0" lvl="0" indent="0" algn="r" rtl="0">
              <a:spcBef>
                <a:spcPts val="0"/>
              </a:spcBef>
              <a:spcAft>
                <a:spcPts val="0"/>
              </a:spcAft>
              <a:buNone/>
            </a:pPr>
            <a:r>
              <a:rPr lang="fr-BE" sz="1400">
                <a:solidFill>
                  <a:srgbClr val="794F05"/>
                </a:solidFill>
                <a:latin typeface="Arial"/>
                <a:ea typeface="Arial"/>
                <a:cs typeface="Arial"/>
                <a:sym typeface="Arial"/>
              </a:rPr>
              <a:t>Project factsheet, brochure</a:t>
            </a:r>
            <a:endParaRPr/>
          </a:p>
          <a:p>
            <a:pPr marL="0" marR="0" lvl="0" indent="0" algn="r" rtl="0">
              <a:spcBef>
                <a:spcPts val="0"/>
              </a:spcBef>
              <a:spcAft>
                <a:spcPts val="0"/>
              </a:spcAft>
              <a:buNone/>
            </a:pPr>
            <a:endParaRPr sz="1400">
              <a:solidFill>
                <a:srgbClr val="794F05"/>
              </a:solidFill>
              <a:latin typeface="Arial"/>
              <a:ea typeface="Arial"/>
              <a:cs typeface="Arial"/>
              <a:sym typeface="Arial"/>
            </a:endParaRPr>
          </a:p>
          <a:p>
            <a:pPr marL="0" marR="0" lvl="0" indent="0" algn="r" rtl="0">
              <a:spcBef>
                <a:spcPts val="0"/>
              </a:spcBef>
              <a:spcAft>
                <a:spcPts val="0"/>
              </a:spcAft>
              <a:buNone/>
            </a:pPr>
            <a:r>
              <a:rPr lang="fr-BE" sz="1400">
                <a:solidFill>
                  <a:srgbClr val="794F05"/>
                </a:solidFill>
                <a:latin typeface="Arial"/>
                <a:ea typeface="Arial"/>
                <a:cs typeface="Arial"/>
                <a:sym typeface="Arial"/>
              </a:rPr>
              <a:t>Social media (blogs, Twitter, Facebook, LinkedIn</a:t>
            </a:r>
            <a:r>
              <a:rPr lang="fr-BE" sz="900">
                <a:solidFill>
                  <a:srgbClr val="794F05"/>
                </a:solidFill>
                <a:latin typeface="Arial"/>
                <a:ea typeface="Arial"/>
                <a:cs typeface="Arial"/>
                <a:sym typeface="Arial"/>
              </a:rPr>
              <a:t>)</a:t>
            </a:r>
            <a:endParaRPr/>
          </a:p>
        </p:txBody>
      </p:sp>
      <p:sp>
        <p:nvSpPr>
          <p:cNvPr id="477" name="Google Shape;477;p23"/>
          <p:cNvSpPr/>
          <p:nvPr/>
        </p:nvSpPr>
        <p:spPr>
          <a:xfrm>
            <a:off x="1739153" y="4858699"/>
            <a:ext cx="8499573" cy="533277"/>
          </a:xfrm>
          <a:prstGeom prst="leftRightArrow">
            <a:avLst>
              <a:gd name="adj1" fmla="val 50000"/>
              <a:gd name="adj2" fmla="val 50000"/>
            </a:avLst>
          </a:prstGeom>
          <a:gradFill>
            <a:gsLst>
              <a:gs pos="0">
                <a:srgbClr val="F9D390"/>
              </a:gs>
              <a:gs pos="43000">
                <a:srgbClr val="DA8E0A"/>
              </a:gs>
              <a:gs pos="100000">
                <a:srgbClr val="794F05"/>
              </a:gs>
            </a:gsLst>
            <a:lin ang="0" scaled="0"/>
          </a:grad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r>
              <a:rPr lang="fr-BE" sz="1400">
                <a:solidFill>
                  <a:srgbClr val="3C2702"/>
                </a:solidFill>
                <a:latin typeface="Arial"/>
                <a:ea typeface="Arial"/>
                <a:cs typeface="Arial"/>
                <a:sym typeface="Arial"/>
              </a:rPr>
              <a:t>Informing about the project            Informing about the results          </a:t>
            </a:r>
            <a:r>
              <a:rPr lang="fr-BE" sz="1400">
                <a:solidFill>
                  <a:schemeClr val="lt1"/>
                </a:solidFill>
                <a:latin typeface="Arial"/>
                <a:ea typeface="Arial"/>
                <a:cs typeface="Arial"/>
                <a:sym typeface="Arial"/>
              </a:rPr>
              <a:t>Making results available for re-use</a:t>
            </a:r>
            <a:endParaRPr sz="1400">
              <a:solidFill>
                <a:schemeClr val="lt1"/>
              </a:solidFill>
              <a:latin typeface="Arial"/>
              <a:ea typeface="Arial"/>
              <a:cs typeface="Arial"/>
              <a:sym typeface="Arial"/>
            </a:endParaRPr>
          </a:p>
        </p:txBody>
      </p:sp>
      <p:sp>
        <p:nvSpPr>
          <p:cNvPr id="478" name="Google Shape;478;p23"/>
          <p:cNvSpPr/>
          <p:nvPr/>
        </p:nvSpPr>
        <p:spPr>
          <a:xfrm>
            <a:off x="6081045" y="1524000"/>
            <a:ext cx="2587826" cy="3129137"/>
          </a:xfrm>
          <a:prstGeom prst="rect">
            <a:avLst/>
          </a:prstGeom>
          <a:solidFill>
            <a:srgbClr val="794F05"/>
          </a:solidFill>
          <a:ln>
            <a:noFill/>
          </a:ln>
        </p:spPr>
        <p:txBody>
          <a:bodyPr spcFirstLastPara="1" wrap="square" lIns="91425" tIns="45700" rIns="91425" bIns="45700" anchor="b" anchorCtr="0">
            <a:noAutofit/>
          </a:bodyPr>
          <a:lstStyle/>
          <a:p>
            <a:pPr marL="3175" marR="0" lvl="0" indent="0" algn="l" rtl="0">
              <a:spcBef>
                <a:spcPts val="0"/>
              </a:spcBef>
              <a:spcAft>
                <a:spcPts val="0"/>
              </a:spcAft>
              <a:buNone/>
            </a:pPr>
            <a:r>
              <a:rPr lang="fr-BE" sz="1800">
                <a:solidFill>
                  <a:schemeClr val="lt1"/>
                </a:solidFill>
                <a:latin typeface="Verdana"/>
                <a:ea typeface="Verdana"/>
                <a:cs typeface="Verdana"/>
                <a:sym typeface="Verdana"/>
              </a:rPr>
              <a:t>		   		       </a:t>
            </a:r>
            <a:r>
              <a:rPr lang="fr-BE" sz="2000" b="1">
                <a:solidFill>
                  <a:schemeClr val="lt1"/>
                </a:solidFill>
                <a:latin typeface="Verdana"/>
                <a:ea typeface="Verdana"/>
                <a:cs typeface="Verdana"/>
                <a:sym typeface="Verdana"/>
              </a:rPr>
              <a:t>Dissemination</a:t>
            </a:r>
            <a:endParaRPr sz="1200" b="1">
              <a:solidFill>
                <a:schemeClr val="lt1"/>
              </a:solidFill>
              <a:latin typeface="Verdana"/>
              <a:ea typeface="Verdana"/>
              <a:cs typeface="Verdana"/>
              <a:sym typeface="Verdana"/>
            </a:endParaRPr>
          </a:p>
        </p:txBody>
      </p:sp>
      <p:sp>
        <p:nvSpPr>
          <p:cNvPr id="479" name="Google Shape;479;p23"/>
          <p:cNvSpPr/>
          <p:nvPr/>
        </p:nvSpPr>
        <p:spPr>
          <a:xfrm>
            <a:off x="9163996" y="2023718"/>
            <a:ext cx="2149461" cy="221758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4805" y="32232"/>
                </a:moveTo>
                <a:lnTo>
                  <a:pt x="-27740" y="46100"/>
                </a:lnTo>
                <a:lnTo>
                  <a:pt x="-11045" y="51904"/>
                </a:lnTo>
                <a:lnTo>
                  <a:pt x="-4030" y="84710"/>
                </a:lnTo>
              </a:path>
            </a:pathLst>
          </a:custGeom>
          <a:solidFill>
            <a:srgbClr val="794F0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BE" sz="1400">
                <a:solidFill>
                  <a:schemeClr val="lt1"/>
                </a:solidFill>
                <a:latin typeface="Arial"/>
                <a:ea typeface="Arial"/>
                <a:cs typeface="Arial"/>
                <a:sym typeface="Arial"/>
              </a:rPr>
              <a:t>Scientific publications</a:t>
            </a:r>
            <a:endParaRPr/>
          </a:p>
          <a:p>
            <a:pPr marL="0" marR="0" lvl="0" indent="0" algn="l" rtl="0">
              <a:spcBef>
                <a:spcPts val="0"/>
              </a:spcBef>
              <a:spcAft>
                <a:spcPts val="0"/>
              </a:spcAft>
              <a:buNone/>
            </a:pPr>
            <a:endParaRPr sz="1400">
              <a:solidFill>
                <a:schemeClr val="lt1"/>
              </a:solidFill>
              <a:latin typeface="Arial"/>
              <a:ea typeface="Arial"/>
              <a:cs typeface="Arial"/>
              <a:sym typeface="Arial"/>
            </a:endParaRPr>
          </a:p>
          <a:p>
            <a:pPr marL="0" marR="0" lvl="0" indent="0" algn="l" rtl="0">
              <a:spcBef>
                <a:spcPts val="0"/>
              </a:spcBef>
              <a:spcAft>
                <a:spcPts val="0"/>
              </a:spcAft>
              <a:buNone/>
            </a:pPr>
            <a:r>
              <a:rPr lang="fr-BE" sz="1400">
                <a:solidFill>
                  <a:schemeClr val="lt1"/>
                </a:solidFill>
                <a:latin typeface="Arial"/>
                <a:ea typeface="Arial"/>
                <a:cs typeface="Arial"/>
                <a:sym typeface="Arial"/>
              </a:rPr>
              <a:t>Policy brief/roadmap</a:t>
            </a:r>
            <a:endParaRPr/>
          </a:p>
          <a:p>
            <a:pPr marL="0" marR="0" lvl="0" indent="0" algn="l" rtl="0">
              <a:spcBef>
                <a:spcPts val="0"/>
              </a:spcBef>
              <a:spcAft>
                <a:spcPts val="0"/>
              </a:spcAft>
              <a:buNone/>
            </a:pPr>
            <a:endParaRPr sz="1400">
              <a:solidFill>
                <a:schemeClr val="lt1"/>
              </a:solidFill>
              <a:latin typeface="Arial"/>
              <a:ea typeface="Arial"/>
              <a:cs typeface="Arial"/>
              <a:sym typeface="Arial"/>
            </a:endParaRPr>
          </a:p>
          <a:p>
            <a:pPr marL="0" marR="0" lvl="0" indent="0" algn="l" rtl="0">
              <a:spcBef>
                <a:spcPts val="0"/>
              </a:spcBef>
              <a:spcAft>
                <a:spcPts val="0"/>
              </a:spcAft>
              <a:buNone/>
            </a:pPr>
            <a:r>
              <a:rPr lang="fr-BE" sz="1400">
                <a:solidFill>
                  <a:schemeClr val="lt1"/>
                </a:solidFill>
                <a:latin typeface="Arial"/>
                <a:ea typeface="Arial"/>
                <a:cs typeface="Arial"/>
                <a:sym typeface="Arial"/>
              </a:rPr>
              <a:t>Training/demonstration</a:t>
            </a:r>
            <a:endParaRPr sz="1400">
              <a:solidFill>
                <a:schemeClr val="lt1"/>
              </a:solidFill>
              <a:latin typeface="Arial"/>
              <a:ea typeface="Arial"/>
              <a:cs typeface="Arial"/>
              <a:sym typeface="Arial"/>
            </a:endParaRPr>
          </a:p>
          <a:p>
            <a:pPr marL="0" marR="0" lvl="0" indent="0" algn="l" rtl="0">
              <a:spcBef>
                <a:spcPts val="0"/>
              </a:spcBef>
              <a:spcAft>
                <a:spcPts val="0"/>
              </a:spcAft>
              <a:buNone/>
            </a:pPr>
            <a:endParaRPr sz="1400">
              <a:solidFill>
                <a:schemeClr val="lt1"/>
              </a:solidFill>
              <a:latin typeface="Arial"/>
              <a:ea typeface="Arial"/>
              <a:cs typeface="Arial"/>
              <a:sym typeface="Arial"/>
            </a:endParaRPr>
          </a:p>
          <a:p>
            <a:pPr marL="0" marR="0" lvl="0" indent="0" algn="l" rtl="0">
              <a:spcBef>
                <a:spcPts val="0"/>
              </a:spcBef>
              <a:spcAft>
                <a:spcPts val="0"/>
              </a:spcAft>
              <a:buNone/>
            </a:pPr>
            <a:r>
              <a:rPr lang="fr-BE" sz="1400">
                <a:solidFill>
                  <a:schemeClr val="lt1"/>
                </a:solidFill>
                <a:latin typeface="Arial"/>
                <a:ea typeface="Arial"/>
                <a:cs typeface="Arial"/>
                <a:sym typeface="Arial"/>
              </a:rPr>
              <a:t>Sharing results on online repository (research data, software, reports)</a:t>
            </a:r>
            <a:endParaRPr/>
          </a:p>
        </p:txBody>
      </p:sp>
      <p:sp>
        <p:nvSpPr>
          <p:cNvPr id="480" name="Google Shape;480;p23"/>
          <p:cNvSpPr txBox="1"/>
          <p:nvPr/>
        </p:nvSpPr>
        <p:spPr>
          <a:xfrm>
            <a:off x="3288030" y="1703296"/>
            <a:ext cx="255247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600">
                <a:solidFill>
                  <a:srgbClr val="794F05"/>
                </a:solidFill>
                <a:latin typeface="Arial"/>
                <a:ea typeface="Arial"/>
                <a:cs typeface="Arial"/>
                <a:sym typeface="Arial"/>
              </a:rPr>
              <a:t>About the project results</a:t>
            </a:r>
            <a:endParaRPr sz="1600">
              <a:solidFill>
                <a:srgbClr val="794F05"/>
              </a:solidFill>
              <a:latin typeface="Arial"/>
              <a:ea typeface="Arial"/>
              <a:cs typeface="Arial"/>
              <a:sym typeface="Arial"/>
            </a:endParaRPr>
          </a:p>
          <a:p>
            <a:pPr marL="0" marR="0" lvl="0" indent="0" algn="l" rtl="0">
              <a:spcBef>
                <a:spcPts val="0"/>
              </a:spcBef>
              <a:spcAft>
                <a:spcPts val="0"/>
              </a:spcAft>
              <a:buNone/>
            </a:pPr>
            <a:endParaRPr sz="1600">
              <a:solidFill>
                <a:srgbClr val="794F05"/>
              </a:solidFill>
              <a:latin typeface="Arial"/>
              <a:ea typeface="Arial"/>
              <a:cs typeface="Arial"/>
              <a:sym typeface="Arial"/>
            </a:endParaRPr>
          </a:p>
          <a:p>
            <a:pPr marL="0" marR="0" lvl="0" indent="0" algn="l" rtl="0">
              <a:spcBef>
                <a:spcPts val="0"/>
              </a:spcBef>
              <a:spcAft>
                <a:spcPts val="0"/>
              </a:spcAft>
              <a:buNone/>
            </a:pPr>
            <a:r>
              <a:rPr lang="fr-BE" sz="1600" b="1">
                <a:solidFill>
                  <a:srgbClr val="794F05"/>
                </a:solidFill>
                <a:latin typeface="Arial"/>
                <a:ea typeface="Arial"/>
                <a:cs typeface="Arial"/>
                <a:sym typeface="Arial"/>
              </a:rPr>
              <a:t>Multiple audiences</a:t>
            </a:r>
            <a:endParaRPr/>
          </a:p>
          <a:p>
            <a:pPr marL="0" marR="0" lvl="0" indent="0" algn="l" rtl="0">
              <a:spcBef>
                <a:spcPts val="0"/>
              </a:spcBef>
              <a:spcAft>
                <a:spcPts val="0"/>
              </a:spcAft>
              <a:buNone/>
            </a:pPr>
            <a:endParaRPr sz="1600" b="1">
              <a:solidFill>
                <a:srgbClr val="794F05"/>
              </a:solidFill>
              <a:latin typeface="Arial"/>
              <a:ea typeface="Arial"/>
              <a:cs typeface="Arial"/>
              <a:sym typeface="Arial"/>
            </a:endParaRPr>
          </a:p>
          <a:p>
            <a:pPr marL="0" marR="0" lvl="0" indent="0" algn="l" rtl="0">
              <a:spcBef>
                <a:spcPts val="0"/>
              </a:spcBef>
              <a:spcAft>
                <a:spcPts val="0"/>
              </a:spcAft>
              <a:buNone/>
            </a:pPr>
            <a:r>
              <a:rPr lang="fr-BE" sz="1600" b="1">
                <a:solidFill>
                  <a:srgbClr val="794F05"/>
                </a:solidFill>
                <a:latin typeface="Arial"/>
                <a:ea typeface="Arial"/>
                <a:cs typeface="Arial"/>
                <a:sym typeface="Arial"/>
              </a:rPr>
              <a:t>Inform</a:t>
            </a:r>
            <a:r>
              <a:rPr lang="fr-BE" sz="1600">
                <a:solidFill>
                  <a:srgbClr val="794F05"/>
                </a:solidFill>
                <a:latin typeface="Arial"/>
                <a:ea typeface="Arial"/>
                <a:cs typeface="Arial"/>
                <a:sym typeface="Arial"/>
              </a:rPr>
              <a:t> and </a:t>
            </a:r>
            <a:r>
              <a:rPr lang="fr-BE" sz="1600" b="1">
                <a:solidFill>
                  <a:srgbClr val="794F05"/>
                </a:solidFill>
                <a:latin typeface="Arial"/>
                <a:ea typeface="Arial"/>
                <a:cs typeface="Arial"/>
                <a:sym typeface="Arial"/>
              </a:rPr>
              <a:t>reach out to society</a:t>
            </a:r>
            <a:r>
              <a:rPr lang="fr-BE" sz="1600">
                <a:solidFill>
                  <a:srgbClr val="794F05"/>
                </a:solidFill>
                <a:latin typeface="Arial"/>
                <a:ea typeface="Arial"/>
                <a:cs typeface="Arial"/>
                <a:sym typeface="Arial"/>
              </a:rPr>
              <a:t>, show the benefits of research</a:t>
            </a:r>
            <a:endParaRPr sz="1600">
              <a:solidFill>
                <a:srgbClr val="794F05"/>
              </a:solidFill>
              <a:latin typeface="Arial"/>
              <a:ea typeface="Arial"/>
              <a:cs typeface="Arial"/>
              <a:sym typeface="Arial"/>
            </a:endParaRPr>
          </a:p>
          <a:p>
            <a:pPr marL="0" marR="0" lvl="0" indent="0" algn="l" rtl="0">
              <a:spcBef>
                <a:spcPts val="0"/>
              </a:spcBef>
              <a:spcAft>
                <a:spcPts val="0"/>
              </a:spcAft>
              <a:buNone/>
            </a:pPr>
            <a:endParaRPr sz="1600">
              <a:solidFill>
                <a:srgbClr val="794F05"/>
              </a:solidFill>
              <a:latin typeface="Arial"/>
              <a:ea typeface="Arial"/>
              <a:cs typeface="Arial"/>
              <a:sym typeface="Arial"/>
            </a:endParaRPr>
          </a:p>
          <a:p>
            <a:pPr marL="0" marR="0" lvl="0" indent="0" algn="l" rtl="0">
              <a:spcBef>
                <a:spcPts val="0"/>
              </a:spcBef>
              <a:spcAft>
                <a:spcPts val="0"/>
              </a:spcAft>
              <a:buNone/>
            </a:pPr>
            <a:r>
              <a:rPr lang="fr-BE" sz="1600">
                <a:solidFill>
                  <a:srgbClr val="794F05"/>
                </a:solidFill>
                <a:latin typeface="Arial"/>
                <a:ea typeface="Arial"/>
                <a:cs typeface="Arial"/>
                <a:sym typeface="Arial"/>
              </a:rPr>
              <a:t>Grant Agreement art. 38.1</a:t>
            </a:r>
            <a:endParaRPr/>
          </a:p>
        </p:txBody>
      </p:sp>
      <p:sp>
        <p:nvSpPr>
          <p:cNvPr id="481" name="Google Shape;481;p23"/>
          <p:cNvSpPr txBox="1"/>
          <p:nvPr/>
        </p:nvSpPr>
        <p:spPr>
          <a:xfrm>
            <a:off x="6209702" y="1688184"/>
            <a:ext cx="2396416"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600">
                <a:solidFill>
                  <a:schemeClr val="lt1"/>
                </a:solidFill>
                <a:latin typeface="Arial"/>
                <a:ea typeface="Arial"/>
                <a:cs typeface="Arial"/>
                <a:sym typeface="Arial"/>
              </a:rPr>
              <a:t>About results only</a:t>
            </a:r>
            <a:endParaRPr sz="1600">
              <a:solidFill>
                <a:schemeClr val="lt1"/>
              </a:solidFill>
              <a:latin typeface="Arial"/>
              <a:ea typeface="Arial"/>
              <a:cs typeface="Arial"/>
              <a:sym typeface="Arial"/>
            </a:endParaRPr>
          </a:p>
          <a:p>
            <a:pPr marL="0" marR="0" lvl="0" indent="0" algn="l" rtl="0">
              <a:spcBef>
                <a:spcPts val="0"/>
              </a:spcBef>
              <a:spcAft>
                <a:spcPts val="0"/>
              </a:spcAft>
              <a:buNone/>
            </a:pPr>
            <a:endParaRPr sz="1600">
              <a:solidFill>
                <a:schemeClr val="lt1"/>
              </a:solidFill>
              <a:latin typeface="Arial"/>
              <a:ea typeface="Arial"/>
              <a:cs typeface="Arial"/>
              <a:sym typeface="Arial"/>
            </a:endParaRPr>
          </a:p>
          <a:p>
            <a:pPr marL="0" marR="0" lvl="0" indent="0" algn="l" rtl="0">
              <a:spcBef>
                <a:spcPts val="0"/>
              </a:spcBef>
              <a:spcAft>
                <a:spcPts val="0"/>
              </a:spcAft>
              <a:buNone/>
            </a:pPr>
            <a:r>
              <a:rPr lang="fr-BE" sz="1600" b="1">
                <a:solidFill>
                  <a:schemeClr val="lt1"/>
                </a:solidFill>
                <a:latin typeface="Arial"/>
                <a:ea typeface="Arial"/>
                <a:cs typeface="Arial"/>
                <a:sym typeface="Arial"/>
              </a:rPr>
              <a:t>Audiences that may use the results </a:t>
            </a:r>
            <a:r>
              <a:rPr lang="fr-BE" sz="1600">
                <a:solidFill>
                  <a:schemeClr val="lt1"/>
                </a:solidFill>
                <a:latin typeface="Arial"/>
                <a:ea typeface="Arial"/>
                <a:cs typeface="Arial"/>
                <a:sym typeface="Arial"/>
              </a:rPr>
              <a:t>in their own work</a:t>
            </a:r>
            <a:endParaRPr sz="1600">
              <a:solidFill>
                <a:schemeClr val="lt1"/>
              </a:solidFill>
              <a:latin typeface="Arial"/>
              <a:ea typeface="Arial"/>
              <a:cs typeface="Arial"/>
              <a:sym typeface="Arial"/>
            </a:endParaRPr>
          </a:p>
          <a:p>
            <a:pPr marL="0" marR="0" lvl="0" indent="0" algn="l" rtl="0">
              <a:spcBef>
                <a:spcPts val="0"/>
              </a:spcBef>
              <a:spcAft>
                <a:spcPts val="0"/>
              </a:spcAft>
              <a:buNone/>
            </a:pPr>
            <a:endParaRPr sz="1600">
              <a:solidFill>
                <a:schemeClr val="lt1"/>
              </a:solidFill>
              <a:latin typeface="Arial"/>
              <a:ea typeface="Arial"/>
              <a:cs typeface="Arial"/>
              <a:sym typeface="Arial"/>
            </a:endParaRPr>
          </a:p>
          <a:p>
            <a:pPr marL="0" marR="0" lvl="0" indent="0" algn="l" rtl="0">
              <a:spcBef>
                <a:spcPts val="0"/>
              </a:spcBef>
              <a:spcAft>
                <a:spcPts val="0"/>
              </a:spcAft>
              <a:buNone/>
            </a:pPr>
            <a:r>
              <a:rPr lang="fr-BE" sz="1600" b="1">
                <a:solidFill>
                  <a:schemeClr val="lt1"/>
                </a:solidFill>
                <a:latin typeface="Arial"/>
                <a:ea typeface="Arial"/>
                <a:cs typeface="Arial"/>
                <a:sym typeface="Arial"/>
              </a:rPr>
              <a:t>Enable use </a:t>
            </a:r>
            <a:r>
              <a:rPr lang="fr-BE" sz="1600">
                <a:solidFill>
                  <a:schemeClr val="lt1"/>
                </a:solidFill>
                <a:latin typeface="Arial"/>
                <a:ea typeface="Arial"/>
                <a:cs typeface="Arial"/>
                <a:sym typeface="Arial"/>
              </a:rPr>
              <a:t>and</a:t>
            </a:r>
            <a:r>
              <a:rPr lang="fr-BE" sz="1600" b="1">
                <a:solidFill>
                  <a:schemeClr val="lt1"/>
                </a:solidFill>
                <a:latin typeface="Arial"/>
                <a:ea typeface="Arial"/>
                <a:cs typeface="Arial"/>
                <a:sym typeface="Arial"/>
              </a:rPr>
              <a:t> uptake </a:t>
            </a:r>
            <a:r>
              <a:rPr lang="fr-BE" sz="1600">
                <a:solidFill>
                  <a:schemeClr val="lt1"/>
                </a:solidFill>
                <a:latin typeface="Arial"/>
                <a:ea typeface="Arial"/>
                <a:cs typeface="Arial"/>
                <a:sym typeface="Arial"/>
              </a:rPr>
              <a:t>of</a:t>
            </a:r>
            <a:r>
              <a:rPr lang="fr-BE" sz="1600" b="1">
                <a:solidFill>
                  <a:schemeClr val="lt1"/>
                </a:solidFill>
                <a:latin typeface="Arial"/>
                <a:ea typeface="Arial"/>
                <a:cs typeface="Arial"/>
                <a:sym typeface="Arial"/>
              </a:rPr>
              <a:t> results</a:t>
            </a:r>
            <a:endParaRPr sz="1600" b="1">
              <a:solidFill>
                <a:schemeClr val="lt1"/>
              </a:solidFill>
              <a:latin typeface="Arial"/>
              <a:ea typeface="Arial"/>
              <a:cs typeface="Arial"/>
              <a:sym typeface="Arial"/>
            </a:endParaRPr>
          </a:p>
          <a:p>
            <a:pPr marL="0" marR="0" lvl="0" indent="0" algn="l" rtl="0">
              <a:spcBef>
                <a:spcPts val="0"/>
              </a:spcBef>
              <a:spcAft>
                <a:spcPts val="0"/>
              </a:spcAft>
              <a:buNone/>
            </a:pPr>
            <a:endParaRPr sz="1600">
              <a:solidFill>
                <a:schemeClr val="lt1"/>
              </a:solidFill>
              <a:latin typeface="Arial"/>
              <a:ea typeface="Arial"/>
              <a:cs typeface="Arial"/>
              <a:sym typeface="Arial"/>
            </a:endParaRPr>
          </a:p>
          <a:p>
            <a:pPr marL="0" marR="0" lvl="0" indent="0" algn="l" rtl="0">
              <a:spcBef>
                <a:spcPts val="0"/>
              </a:spcBef>
              <a:spcAft>
                <a:spcPts val="0"/>
              </a:spcAft>
              <a:buNone/>
            </a:pPr>
            <a:r>
              <a:rPr lang="fr-BE" sz="1600">
                <a:solidFill>
                  <a:schemeClr val="lt1"/>
                </a:solidFill>
                <a:latin typeface="Arial"/>
                <a:ea typeface="Arial"/>
                <a:cs typeface="Arial"/>
                <a:sym typeface="Arial"/>
              </a:rPr>
              <a:t>Grant Agreement art. 29</a:t>
            </a:r>
            <a:endParaRPr/>
          </a:p>
        </p:txBody>
      </p:sp>
      <p:sp>
        <p:nvSpPr>
          <p:cNvPr id="482" name="Google Shape;482;p23"/>
          <p:cNvSpPr/>
          <p:nvPr/>
        </p:nvSpPr>
        <p:spPr>
          <a:xfrm rot="-5400000">
            <a:off x="5912466" y="4552444"/>
            <a:ext cx="337158" cy="2016224"/>
          </a:xfrm>
          <a:prstGeom prst="leftBrace">
            <a:avLst>
              <a:gd name="adj1" fmla="val 8333"/>
              <a:gd name="adj2" fmla="val 50000"/>
            </a:avLst>
          </a:prstGeom>
          <a:noFill/>
          <a:ln w="9525" cap="flat" cmpd="sng">
            <a:solidFill>
              <a:srgbClr val="794F05"/>
            </a:solidFill>
            <a:prstDash val="solid"/>
            <a:miter lim="800000"/>
            <a:headEnd type="none" w="sm" len="sm"/>
            <a:tailEnd type="none" w="sm" len="sm"/>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a:solidFill>
                <a:srgbClr val="0F5494"/>
              </a:solidFill>
              <a:latin typeface="Verdana"/>
              <a:ea typeface="Verdana"/>
              <a:cs typeface="Verdana"/>
              <a:sym typeface="Verdana"/>
            </a:endParaRPr>
          </a:p>
        </p:txBody>
      </p:sp>
      <p:sp>
        <p:nvSpPr>
          <p:cNvPr id="483" name="Google Shape;483;p23"/>
          <p:cNvSpPr/>
          <p:nvPr/>
        </p:nvSpPr>
        <p:spPr>
          <a:xfrm flipH="1">
            <a:off x="2665111" y="5771132"/>
            <a:ext cx="7034700" cy="78128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357" y="13186"/>
                </a:moveTo>
                <a:lnTo>
                  <a:pt x="-28220" y="41219"/>
                </a:lnTo>
                <a:lnTo>
                  <a:pt x="-8537" y="51408"/>
                </a:lnTo>
                <a:lnTo>
                  <a:pt x="-3886" y="76279"/>
                </a:lnTo>
              </a:path>
            </a:pathLst>
          </a:custGeom>
          <a:solidFill>
            <a:srgbClr val="DA8E0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600">
                <a:solidFill>
                  <a:srgbClr val="3C2702"/>
                </a:solidFill>
                <a:latin typeface="Arial"/>
                <a:ea typeface="Arial"/>
                <a:cs typeface="Arial"/>
                <a:sym typeface="Arial"/>
              </a:rPr>
              <a:t>Project website, videos, interview, articles in magazines, exhibitions/ open days, guided visits, conference, presentation and workshops.</a:t>
            </a:r>
            <a:endParaRPr/>
          </a:p>
          <a:p>
            <a:pPr marL="0" marR="0" lvl="0" indent="0" algn="ctr" rtl="0">
              <a:spcBef>
                <a:spcPts val="0"/>
              </a:spcBef>
              <a:spcAft>
                <a:spcPts val="0"/>
              </a:spcAft>
              <a:buNone/>
            </a:pPr>
            <a:endParaRPr sz="1600">
              <a:solidFill>
                <a:srgbClr val="794F05"/>
              </a:solidFill>
              <a:latin typeface="Arial"/>
              <a:ea typeface="Arial"/>
              <a:cs typeface="Arial"/>
              <a:sym typeface="Arial"/>
            </a:endParaRPr>
          </a:p>
        </p:txBody>
      </p:sp>
      <p:sp>
        <p:nvSpPr>
          <p:cNvPr id="484" name="Google Shape;484;p23"/>
          <p:cNvSpPr txBox="1"/>
          <p:nvPr/>
        </p:nvSpPr>
        <p:spPr>
          <a:xfrm>
            <a:off x="7891272" y="146304"/>
            <a:ext cx="39959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2400">
                <a:solidFill>
                  <a:schemeClr val="lt1"/>
                </a:solidFill>
                <a:latin typeface="Arial"/>
                <a:ea typeface="Arial"/>
                <a:cs typeface="Arial"/>
                <a:sym typeface="Arial"/>
              </a:rPr>
              <a:t>Key definitions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4"/>
          <p:cNvSpPr/>
          <p:nvPr/>
        </p:nvSpPr>
        <p:spPr>
          <a:xfrm>
            <a:off x="3082181" y="1120588"/>
            <a:ext cx="3048002" cy="3683000"/>
          </a:xfrm>
          <a:prstGeom prst="rect">
            <a:avLst/>
          </a:prstGeom>
          <a:solidFill>
            <a:srgbClr val="794F05"/>
          </a:solidFill>
          <a:ln>
            <a:noFill/>
          </a:ln>
        </p:spPr>
        <p:txBody>
          <a:bodyPr spcFirstLastPara="1" wrap="square" lIns="91425" tIns="45700" rIns="91425" bIns="45700" anchor="b" anchorCtr="0">
            <a:noAutofit/>
          </a:bodyPr>
          <a:lstStyle/>
          <a:p>
            <a:pPr marL="3175" marR="0" lvl="0" indent="0" algn="l" rtl="0">
              <a:spcBef>
                <a:spcPts val="0"/>
              </a:spcBef>
              <a:spcAft>
                <a:spcPts val="0"/>
              </a:spcAft>
              <a:buNone/>
            </a:pPr>
            <a:r>
              <a:rPr lang="fr-BE" sz="2000" b="1">
                <a:solidFill>
                  <a:schemeClr val="lt1"/>
                </a:solidFill>
                <a:latin typeface="Verdana"/>
                <a:ea typeface="Verdana"/>
                <a:cs typeface="Verdana"/>
                <a:sym typeface="Verdana"/>
              </a:rPr>
              <a:t>Dissemination</a:t>
            </a:r>
            <a:endParaRPr sz="1400" b="1">
              <a:solidFill>
                <a:schemeClr val="lt1"/>
              </a:solidFill>
              <a:latin typeface="Verdana"/>
              <a:ea typeface="Verdana"/>
              <a:cs typeface="Verdana"/>
              <a:sym typeface="Verdana"/>
            </a:endParaRPr>
          </a:p>
        </p:txBody>
      </p:sp>
      <p:sp>
        <p:nvSpPr>
          <p:cNvPr id="491" name="Google Shape;491;p24"/>
          <p:cNvSpPr/>
          <p:nvPr/>
        </p:nvSpPr>
        <p:spPr>
          <a:xfrm>
            <a:off x="6121316" y="1120588"/>
            <a:ext cx="3228872" cy="3683000"/>
          </a:xfrm>
          <a:prstGeom prst="rect">
            <a:avLst/>
          </a:prstGeom>
          <a:solidFill>
            <a:schemeClr val="accent6"/>
          </a:solidFill>
          <a:ln>
            <a:noFill/>
          </a:ln>
        </p:spPr>
        <p:txBody>
          <a:bodyPr spcFirstLastPara="1" wrap="square" lIns="91425" tIns="45700" rIns="91425" bIns="45700" anchor="b" anchorCtr="0">
            <a:noAutofit/>
          </a:bodyPr>
          <a:lstStyle/>
          <a:p>
            <a:pPr marL="3175" marR="0" lvl="0" indent="0" algn="l" rtl="0">
              <a:spcBef>
                <a:spcPts val="0"/>
              </a:spcBef>
              <a:spcAft>
                <a:spcPts val="0"/>
              </a:spcAft>
              <a:buNone/>
            </a:pPr>
            <a:r>
              <a:rPr lang="fr-BE" sz="1800">
                <a:solidFill>
                  <a:schemeClr val="lt1"/>
                </a:solidFill>
                <a:latin typeface="Verdana"/>
                <a:ea typeface="Verdana"/>
                <a:cs typeface="Verdana"/>
                <a:sym typeface="Verdana"/>
              </a:rPr>
              <a:t>		   		       </a:t>
            </a:r>
            <a:r>
              <a:rPr lang="fr-BE" sz="2000" b="1">
                <a:solidFill>
                  <a:schemeClr val="lt1"/>
                </a:solidFill>
                <a:latin typeface="Verdana"/>
                <a:ea typeface="Verdana"/>
                <a:cs typeface="Verdana"/>
                <a:sym typeface="Verdana"/>
              </a:rPr>
              <a:t>Exploitation</a:t>
            </a:r>
            <a:endParaRPr sz="1200" b="1">
              <a:solidFill>
                <a:schemeClr val="lt1"/>
              </a:solidFill>
              <a:latin typeface="Verdana"/>
              <a:ea typeface="Verdana"/>
              <a:cs typeface="Verdana"/>
              <a:sym typeface="Verdana"/>
            </a:endParaRPr>
          </a:p>
        </p:txBody>
      </p:sp>
      <p:sp>
        <p:nvSpPr>
          <p:cNvPr id="492" name="Google Shape;492;p24"/>
          <p:cNvSpPr/>
          <p:nvPr/>
        </p:nvSpPr>
        <p:spPr>
          <a:xfrm>
            <a:off x="286520" y="329668"/>
            <a:ext cx="11570531" cy="1200329"/>
          </a:xfrm>
          <a:prstGeom prst="rect">
            <a:avLst/>
          </a:prstGeom>
          <a:noFill/>
          <a:ln>
            <a:noFill/>
          </a:ln>
        </p:spPr>
        <p:txBody>
          <a:bodyPr spcFirstLastPara="1" wrap="square" lIns="91425" tIns="45700" rIns="91425" bIns="0" anchor="t" anchorCtr="0">
            <a:noAutofit/>
          </a:bodyPr>
          <a:lstStyle/>
          <a:p>
            <a:pPr marL="0" marR="0" lvl="0" indent="0" algn="l" rtl="0">
              <a:spcBef>
                <a:spcPts val="0"/>
              </a:spcBef>
              <a:spcAft>
                <a:spcPts val="0"/>
              </a:spcAft>
              <a:buNone/>
            </a:pPr>
            <a:r>
              <a:rPr lang="fr-BE" sz="3600" b="1">
                <a:solidFill>
                  <a:schemeClr val="accent2"/>
                </a:solidFill>
                <a:latin typeface="Arial"/>
                <a:ea typeface="Arial"/>
                <a:cs typeface="Arial"/>
                <a:sym typeface="Arial"/>
              </a:rPr>
              <a:t>What is the difference Dissemination - Exploitation?</a:t>
            </a:r>
            <a:endParaRPr sz="3600" b="1">
              <a:solidFill>
                <a:schemeClr val="accent2"/>
              </a:solidFill>
              <a:latin typeface="Arial"/>
              <a:ea typeface="Arial"/>
              <a:cs typeface="Arial"/>
              <a:sym typeface="Arial"/>
            </a:endParaRPr>
          </a:p>
        </p:txBody>
      </p:sp>
      <p:sp>
        <p:nvSpPr>
          <p:cNvPr id="493" name="Google Shape;493;p24"/>
          <p:cNvSpPr/>
          <p:nvPr/>
        </p:nvSpPr>
        <p:spPr>
          <a:xfrm flipH="1">
            <a:off x="797859" y="1984481"/>
            <a:ext cx="1838614" cy="212365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357" y="13186"/>
                </a:moveTo>
                <a:lnTo>
                  <a:pt x="-28220" y="41219"/>
                </a:lnTo>
                <a:lnTo>
                  <a:pt x="-8537" y="51408"/>
                </a:lnTo>
                <a:lnTo>
                  <a:pt x="-3886" y="76279"/>
                </a:lnTo>
              </a:path>
            </a:pathLst>
          </a:custGeom>
          <a:solidFill>
            <a:srgbClr val="794F05"/>
          </a:solidFill>
          <a:ln w="9525" cap="flat" cmpd="sng">
            <a:solidFill>
              <a:srgbClr val="794F05"/>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fr-BE" sz="1400">
                <a:solidFill>
                  <a:schemeClr val="lt1"/>
                </a:solidFill>
                <a:latin typeface="Arial"/>
                <a:ea typeface="Arial"/>
                <a:cs typeface="Arial"/>
                <a:sym typeface="Arial"/>
              </a:rPr>
              <a:t>Scientific publication</a:t>
            </a:r>
            <a:endParaRPr/>
          </a:p>
          <a:p>
            <a:pPr marL="0" marR="0" lvl="0" indent="0" algn="r" rtl="0">
              <a:spcBef>
                <a:spcPts val="0"/>
              </a:spcBef>
              <a:spcAft>
                <a:spcPts val="0"/>
              </a:spcAft>
              <a:buNone/>
            </a:pPr>
            <a:r>
              <a:rPr lang="fr-BE" sz="1400">
                <a:solidFill>
                  <a:schemeClr val="lt1"/>
                </a:solidFill>
                <a:latin typeface="Arial"/>
                <a:ea typeface="Arial"/>
                <a:cs typeface="Arial"/>
                <a:sym typeface="Arial"/>
              </a:rPr>
              <a:t>Policy brief/roadmap</a:t>
            </a:r>
            <a:endParaRPr/>
          </a:p>
          <a:p>
            <a:pPr marL="0" marR="0" lvl="0" indent="0" algn="r" rtl="0">
              <a:spcBef>
                <a:spcPts val="0"/>
              </a:spcBef>
              <a:spcAft>
                <a:spcPts val="0"/>
              </a:spcAft>
              <a:buNone/>
            </a:pPr>
            <a:r>
              <a:rPr lang="fr-BE" sz="1400">
                <a:solidFill>
                  <a:schemeClr val="lt1"/>
                </a:solidFill>
                <a:latin typeface="Arial"/>
                <a:ea typeface="Arial"/>
                <a:cs typeface="Arial"/>
                <a:sym typeface="Arial"/>
              </a:rPr>
              <a:t>Training</a:t>
            </a:r>
            <a:endParaRPr/>
          </a:p>
          <a:p>
            <a:pPr marL="0" marR="0" lvl="0" indent="0" algn="r" rtl="0">
              <a:spcBef>
                <a:spcPts val="0"/>
              </a:spcBef>
              <a:spcAft>
                <a:spcPts val="0"/>
              </a:spcAft>
              <a:buNone/>
            </a:pPr>
            <a:r>
              <a:rPr lang="fr-BE" sz="1400">
                <a:solidFill>
                  <a:schemeClr val="lt1"/>
                </a:solidFill>
                <a:latin typeface="Arial"/>
                <a:ea typeface="Arial"/>
                <a:cs typeface="Arial"/>
                <a:sym typeface="Arial"/>
              </a:rPr>
              <a:t>Demonstration</a:t>
            </a:r>
            <a:endParaRPr sz="1400">
              <a:solidFill>
                <a:schemeClr val="lt1"/>
              </a:solidFill>
              <a:latin typeface="Arial"/>
              <a:ea typeface="Arial"/>
              <a:cs typeface="Arial"/>
              <a:sym typeface="Arial"/>
            </a:endParaRPr>
          </a:p>
          <a:p>
            <a:pPr marL="0" marR="0" lvl="0" indent="0" algn="r" rtl="0">
              <a:spcBef>
                <a:spcPts val="0"/>
              </a:spcBef>
              <a:spcAft>
                <a:spcPts val="0"/>
              </a:spcAft>
              <a:buNone/>
            </a:pPr>
            <a:r>
              <a:rPr lang="fr-BE" sz="1400">
                <a:solidFill>
                  <a:schemeClr val="lt1"/>
                </a:solidFill>
                <a:latin typeface="Arial"/>
                <a:ea typeface="Arial"/>
                <a:cs typeface="Arial"/>
                <a:sym typeface="Arial"/>
              </a:rPr>
              <a:t>Sharing results on online repository (research data, software, reports</a:t>
            </a:r>
            <a:r>
              <a:rPr lang="fr-BE" sz="1100">
                <a:solidFill>
                  <a:schemeClr val="lt1"/>
                </a:solidFill>
                <a:latin typeface="Arial"/>
                <a:ea typeface="Arial"/>
                <a:cs typeface="Arial"/>
                <a:sym typeface="Arial"/>
              </a:rPr>
              <a:t>)</a:t>
            </a:r>
            <a:endParaRPr/>
          </a:p>
        </p:txBody>
      </p:sp>
      <p:sp>
        <p:nvSpPr>
          <p:cNvPr id="494" name="Google Shape;494;p24"/>
          <p:cNvSpPr/>
          <p:nvPr/>
        </p:nvSpPr>
        <p:spPr>
          <a:xfrm>
            <a:off x="2052918" y="4803588"/>
            <a:ext cx="8005481" cy="693227"/>
          </a:xfrm>
          <a:prstGeom prst="leftRightArrow">
            <a:avLst>
              <a:gd name="adj1" fmla="val 50000"/>
              <a:gd name="adj2" fmla="val 50000"/>
            </a:avLst>
          </a:prstGeom>
          <a:gradFill>
            <a:gsLst>
              <a:gs pos="0">
                <a:srgbClr val="F9D390"/>
              </a:gs>
              <a:gs pos="100000">
                <a:srgbClr val="F6C2EE"/>
              </a:gs>
            </a:gsLst>
            <a:lin ang="0" scaled="0"/>
          </a:grad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r>
              <a:rPr lang="fr-BE" sz="1400" b="1">
                <a:solidFill>
                  <a:schemeClr val="lt1"/>
                </a:solidFill>
                <a:latin typeface="Arial"/>
                <a:ea typeface="Arial"/>
                <a:cs typeface="Arial"/>
                <a:sym typeface="Arial"/>
              </a:rPr>
              <a:t>Making results available         Facilitating further use of results        Making use of results</a:t>
            </a:r>
            <a:endParaRPr sz="1400" b="1">
              <a:solidFill>
                <a:schemeClr val="lt1"/>
              </a:solidFill>
              <a:latin typeface="Arial"/>
              <a:ea typeface="Arial"/>
              <a:cs typeface="Arial"/>
              <a:sym typeface="Arial"/>
            </a:endParaRPr>
          </a:p>
        </p:txBody>
      </p:sp>
      <p:sp>
        <p:nvSpPr>
          <p:cNvPr id="495" name="Google Shape;495;p24"/>
          <p:cNvSpPr/>
          <p:nvPr/>
        </p:nvSpPr>
        <p:spPr>
          <a:xfrm>
            <a:off x="9889236" y="1918925"/>
            <a:ext cx="2125343" cy="225477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4805" y="32232"/>
                </a:moveTo>
                <a:lnTo>
                  <a:pt x="-27740" y="46100"/>
                </a:lnTo>
                <a:lnTo>
                  <a:pt x="-11045" y="51904"/>
                </a:lnTo>
                <a:lnTo>
                  <a:pt x="-4030" y="84710"/>
                </a:lnTo>
              </a:path>
            </a:pathLst>
          </a:custGeom>
          <a:solidFill>
            <a:schemeClr val="accent6"/>
          </a:solidFill>
          <a:ln w="9525" cap="flat" cmpd="sng">
            <a:solidFill>
              <a:srgbClr val="F6C2E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BE" sz="1400">
                <a:solidFill>
                  <a:schemeClr val="lt1"/>
                </a:solidFill>
                <a:latin typeface="Arial"/>
                <a:ea typeface="Arial"/>
                <a:cs typeface="Arial"/>
                <a:sym typeface="Arial"/>
              </a:rPr>
              <a:t>Spin-off/Start-up</a:t>
            </a:r>
            <a:endParaRPr/>
          </a:p>
          <a:p>
            <a:pPr marL="0" marR="0" lvl="0" indent="0" algn="l" rtl="0">
              <a:spcBef>
                <a:spcPts val="0"/>
              </a:spcBef>
              <a:spcAft>
                <a:spcPts val="0"/>
              </a:spcAft>
              <a:buNone/>
            </a:pPr>
            <a:r>
              <a:rPr lang="fr-BE" sz="1400">
                <a:solidFill>
                  <a:schemeClr val="lt1"/>
                </a:solidFill>
                <a:latin typeface="Arial"/>
                <a:ea typeface="Arial"/>
                <a:cs typeface="Arial"/>
                <a:sym typeface="Arial"/>
              </a:rPr>
              <a:t>Product</a:t>
            </a:r>
            <a:endParaRPr/>
          </a:p>
          <a:p>
            <a:pPr marL="0" marR="0" lvl="0" indent="0" algn="l" rtl="0">
              <a:spcBef>
                <a:spcPts val="0"/>
              </a:spcBef>
              <a:spcAft>
                <a:spcPts val="0"/>
              </a:spcAft>
              <a:buNone/>
            </a:pPr>
            <a:r>
              <a:rPr lang="fr-BE" sz="1400">
                <a:solidFill>
                  <a:schemeClr val="lt1"/>
                </a:solidFill>
                <a:latin typeface="Arial"/>
                <a:ea typeface="Arial"/>
                <a:cs typeface="Arial"/>
                <a:sym typeface="Arial"/>
              </a:rPr>
              <a:t>Patent</a:t>
            </a:r>
            <a:endParaRPr/>
          </a:p>
          <a:p>
            <a:pPr marL="0" marR="0" lvl="0" indent="0" algn="l" rtl="0">
              <a:spcBef>
                <a:spcPts val="0"/>
              </a:spcBef>
              <a:spcAft>
                <a:spcPts val="0"/>
              </a:spcAft>
              <a:buNone/>
            </a:pPr>
            <a:r>
              <a:rPr lang="fr-BE" sz="1400">
                <a:solidFill>
                  <a:schemeClr val="lt1"/>
                </a:solidFill>
                <a:latin typeface="Arial"/>
                <a:ea typeface="Arial"/>
                <a:cs typeface="Arial"/>
                <a:sym typeface="Arial"/>
              </a:rPr>
              <a:t>PhD thesis/post</a:t>
            </a:r>
            <a:endParaRPr/>
          </a:p>
          <a:p>
            <a:pPr marL="0" marR="0" lvl="0" indent="0" algn="l" rtl="0">
              <a:spcBef>
                <a:spcPts val="0"/>
              </a:spcBef>
              <a:spcAft>
                <a:spcPts val="0"/>
              </a:spcAft>
              <a:buNone/>
            </a:pPr>
            <a:r>
              <a:rPr lang="fr-BE" sz="1400">
                <a:solidFill>
                  <a:schemeClr val="lt1"/>
                </a:solidFill>
                <a:latin typeface="Arial"/>
                <a:ea typeface="Arial"/>
                <a:cs typeface="Arial"/>
                <a:sym typeface="Arial"/>
              </a:rPr>
              <a:t>Standard</a:t>
            </a:r>
            <a:endParaRPr/>
          </a:p>
          <a:p>
            <a:pPr marL="0" marR="0" lvl="0" indent="0" algn="l" rtl="0">
              <a:spcBef>
                <a:spcPts val="0"/>
              </a:spcBef>
              <a:spcAft>
                <a:spcPts val="0"/>
              </a:spcAft>
              <a:buNone/>
            </a:pPr>
            <a:r>
              <a:rPr lang="fr-BE" sz="1400">
                <a:solidFill>
                  <a:schemeClr val="lt1"/>
                </a:solidFill>
                <a:latin typeface="Arial"/>
                <a:ea typeface="Arial"/>
                <a:cs typeface="Arial"/>
                <a:sym typeface="Arial"/>
              </a:rPr>
              <a:t>Service</a:t>
            </a:r>
            <a:endParaRPr/>
          </a:p>
          <a:p>
            <a:pPr marL="0" marR="0" lvl="0" indent="0" algn="l" rtl="0">
              <a:spcBef>
                <a:spcPts val="0"/>
              </a:spcBef>
              <a:spcAft>
                <a:spcPts val="0"/>
              </a:spcAft>
              <a:buNone/>
            </a:pPr>
            <a:r>
              <a:rPr lang="fr-BE" sz="1400">
                <a:solidFill>
                  <a:schemeClr val="lt1"/>
                </a:solidFill>
                <a:latin typeface="Arial"/>
                <a:ea typeface="Arial"/>
                <a:cs typeface="Arial"/>
                <a:sym typeface="Arial"/>
              </a:rPr>
              <a:t>Societal activity</a:t>
            </a:r>
            <a:endParaRPr sz="1400">
              <a:solidFill>
                <a:schemeClr val="lt1"/>
              </a:solidFill>
              <a:latin typeface="Arial"/>
              <a:ea typeface="Arial"/>
              <a:cs typeface="Arial"/>
              <a:sym typeface="Arial"/>
            </a:endParaRPr>
          </a:p>
          <a:p>
            <a:pPr marL="0" marR="0" lvl="0" indent="0" algn="l" rtl="0">
              <a:spcBef>
                <a:spcPts val="0"/>
              </a:spcBef>
              <a:spcAft>
                <a:spcPts val="0"/>
              </a:spcAft>
              <a:buNone/>
            </a:pPr>
            <a:r>
              <a:rPr lang="fr-BE" sz="1400">
                <a:solidFill>
                  <a:schemeClr val="lt1"/>
                </a:solidFill>
                <a:latin typeface="Arial"/>
                <a:ea typeface="Arial"/>
                <a:cs typeface="Arial"/>
                <a:sym typeface="Arial"/>
              </a:rPr>
              <a:t>Open/copyleft licenses</a:t>
            </a:r>
            <a:endParaRPr sz="1400">
              <a:solidFill>
                <a:schemeClr val="lt1"/>
              </a:solidFill>
              <a:latin typeface="Arial"/>
              <a:ea typeface="Arial"/>
              <a:cs typeface="Arial"/>
              <a:sym typeface="Arial"/>
            </a:endParaRPr>
          </a:p>
          <a:p>
            <a:pPr marL="0" marR="0" lvl="0" indent="0" algn="l" rtl="0">
              <a:spcBef>
                <a:spcPts val="0"/>
              </a:spcBef>
              <a:spcAft>
                <a:spcPts val="0"/>
              </a:spcAft>
              <a:buNone/>
            </a:pPr>
            <a:r>
              <a:rPr lang="fr-BE" sz="1400">
                <a:solidFill>
                  <a:schemeClr val="lt1"/>
                </a:solidFill>
                <a:latin typeface="Arial"/>
                <a:ea typeface="Arial"/>
                <a:cs typeface="Arial"/>
                <a:sym typeface="Arial"/>
              </a:rPr>
              <a:t>Further research</a:t>
            </a:r>
            <a:endParaRPr sz="1400">
              <a:solidFill>
                <a:schemeClr val="lt1"/>
              </a:solidFill>
              <a:latin typeface="Arial"/>
              <a:ea typeface="Arial"/>
              <a:cs typeface="Arial"/>
              <a:sym typeface="Arial"/>
            </a:endParaRPr>
          </a:p>
          <a:p>
            <a:pPr marL="0" marR="0" lvl="0" indent="0" algn="l" rtl="0">
              <a:spcBef>
                <a:spcPts val="0"/>
              </a:spcBef>
              <a:spcAft>
                <a:spcPts val="0"/>
              </a:spcAft>
              <a:buNone/>
            </a:pPr>
            <a:r>
              <a:rPr lang="fr-BE" sz="1400">
                <a:solidFill>
                  <a:schemeClr val="lt1"/>
                </a:solidFill>
                <a:latin typeface="Arial"/>
                <a:ea typeface="Arial"/>
                <a:cs typeface="Arial"/>
                <a:sym typeface="Arial"/>
              </a:rPr>
              <a:t>Policy change</a:t>
            </a:r>
            <a:endParaRPr/>
          </a:p>
        </p:txBody>
      </p:sp>
      <p:sp>
        <p:nvSpPr>
          <p:cNvPr id="496" name="Google Shape;496;p24"/>
          <p:cNvSpPr txBox="1"/>
          <p:nvPr/>
        </p:nvSpPr>
        <p:spPr>
          <a:xfrm>
            <a:off x="3146612" y="1142879"/>
            <a:ext cx="2761129"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600">
                <a:solidFill>
                  <a:schemeClr val="lt1"/>
                </a:solidFill>
                <a:latin typeface="Arial"/>
                <a:ea typeface="Arial"/>
                <a:cs typeface="Arial"/>
                <a:sym typeface="Arial"/>
              </a:rPr>
              <a:t>Describing and </a:t>
            </a:r>
            <a:r>
              <a:rPr lang="fr-BE" sz="1600" b="1">
                <a:solidFill>
                  <a:schemeClr val="lt1"/>
                </a:solidFill>
                <a:latin typeface="Arial"/>
                <a:ea typeface="Arial"/>
                <a:cs typeface="Arial"/>
                <a:sym typeface="Arial"/>
              </a:rPr>
              <a:t>making results available</a:t>
            </a:r>
            <a:endParaRPr sz="1600" b="1">
              <a:solidFill>
                <a:schemeClr val="lt1"/>
              </a:solidFill>
              <a:latin typeface="Arial"/>
              <a:ea typeface="Arial"/>
              <a:cs typeface="Arial"/>
              <a:sym typeface="Arial"/>
            </a:endParaRPr>
          </a:p>
          <a:p>
            <a:pPr marL="0" marR="0" lvl="0" indent="0" algn="l" rtl="0">
              <a:spcBef>
                <a:spcPts val="0"/>
              </a:spcBef>
              <a:spcAft>
                <a:spcPts val="0"/>
              </a:spcAft>
              <a:buNone/>
            </a:pPr>
            <a:endParaRPr sz="1600">
              <a:solidFill>
                <a:schemeClr val="lt1"/>
              </a:solidFill>
              <a:latin typeface="Arial"/>
              <a:ea typeface="Arial"/>
              <a:cs typeface="Arial"/>
              <a:sym typeface="Arial"/>
            </a:endParaRPr>
          </a:p>
          <a:p>
            <a:pPr marL="0" marR="0" lvl="0" indent="0" algn="l" rtl="0">
              <a:spcBef>
                <a:spcPts val="0"/>
              </a:spcBef>
              <a:spcAft>
                <a:spcPts val="0"/>
              </a:spcAft>
              <a:buNone/>
            </a:pPr>
            <a:r>
              <a:rPr lang="fr-BE" sz="1600">
                <a:solidFill>
                  <a:schemeClr val="lt1"/>
                </a:solidFill>
                <a:latin typeface="Arial"/>
                <a:ea typeface="Arial"/>
                <a:cs typeface="Arial"/>
                <a:sym typeface="Arial"/>
              </a:rPr>
              <a:t>Audiences that</a:t>
            </a:r>
            <a:r>
              <a:rPr lang="fr-BE" sz="1600" b="1">
                <a:solidFill>
                  <a:schemeClr val="lt1"/>
                </a:solidFill>
                <a:latin typeface="Arial"/>
                <a:ea typeface="Arial"/>
                <a:cs typeface="Arial"/>
                <a:sym typeface="Arial"/>
              </a:rPr>
              <a:t> may make use</a:t>
            </a:r>
            <a:r>
              <a:rPr lang="fr-BE" sz="1600">
                <a:solidFill>
                  <a:schemeClr val="lt1"/>
                </a:solidFill>
                <a:latin typeface="Arial"/>
                <a:ea typeface="Arial"/>
                <a:cs typeface="Arial"/>
                <a:sym typeface="Arial"/>
              </a:rPr>
              <a:t> of results</a:t>
            </a:r>
            <a:endParaRPr sz="1600">
              <a:solidFill>
                <a:schemeClr val="lt1"/>
              </a:solidFill>
              <a:latin typeface="Arial"/>
              <a:ea typeface="Arial"/>
              <a:cs typeface="Arial"/>
              <a:sym typeface="Arial"/>
            </a:endParaRPr>
          </a:p>
          <a:p>
            <a:pPr marL="0" marR="0" lvl="0" indent="0" algn="l" rtl="0">
              <a:spcBef>
                <a:spcPts val="0"/>
              </a:spcBef>
              <a:spcAft>
                <a:spcPts val="0"/>
              </a:spcAft>
              <a:buNone/>
            </a:pPr>
            <a:endParaRPr sz="1600" b="1">
              <a:solidFill>
                <a:schemeClr val="lt1"/>
              </a:solidFill>
              <a:latin typeface="Arial"/>
              <a:ea typeface="Arial"/>
              <a:cs typeface="Arial"/>
              <a:sym typeface="Arial"/>
            </a:endParaRPr>
          </a:p>
          <a:p>
            <a:pPr marL="0" marR="0" lvl="0" indent="0" algn="l" rtl="0">
              <a:spcBef>
                <a:spcPts val="0"/>
              </a:spcBef>
              <a:spcAft>
                <a:spcPts val="0"/>
              </a:spcAft>
              <a:buNone/>
            </a:pPr>
            <a:r>
              <a:rPr lang="fr-BE" sz="1600" b="1">
                <a:solidFill>
                  <a:schemeClr val="lt1"/>
                </a:solidFill>
                <a:latin typeface="Arial"/>
                <a:ea typeface="Arial"/>
                <a:cs typeface="Arial"/>
                <a:sym typeface="Arial"/>
              </a:rPr>
              <a:t>All results which are not restricted </a:t>
            </a:r>
            <a:r>
              <a:rPr lang="fr-BE" sz="1600">
                <a:solidFill>
                  <a:schemeClr val="lt1"/>
                </a:solidFill>
                <a:latin typeface="Arial"/>
                <a:ea typeface="Arial"/>
                <a:cs typeface="Arial"/>
                <a:sym typeface="Arial"/>
              </a:rPr>
              <a:t>due to the protection of intellectual property, security rules or legitimate interests.</a:t>
            </a:r>
            <a:endParaRPr/>
          </a:p>
          <a:p>
            <a:pPr marL="0" marR="0" lvl="0" indent="0" algn="l" rtl="0">
              <a:spcBef>
                <a:spcPts val="0"/>
              </a:spcBef>
              <a:spcAft>
                <a:spcPts val="0"/>
              </a:spcAft>
              <a:buNone/>
            </a:pPr>
            <a:endParaRPr sz="1600">
              <a:solidFill>
                <a:schemeClr val="lt1"/>
              </a:solidFill>
              <a:latin typeface="Arial"/>
              <a:ea typeface="Arial"/>
              <a:cs typeface="Arial"/>
              <a:sym typeface="Arial"/>
            </a:endParaRPr>
          </a:p>
          <a:p>
            <a:pPr marL="0" marR="0" lvl="0" indent="0" algn="l" rtl="0">
              <a:spcBef>
                <a:spcPts val="0"/>
              </a:spcBef>
              <a:spcAft>
                <a:spcPts val="0"/>
              </a:spcAft>
              <a:buNone/>
            </a:pPr>
            <a:r>
              <a:rPr lang="fr-BE" sz="1600">
                <a:solidFill>
                  <a:schemeClr val="lt1"/>
                </a:solidFill>
                <a:latin typeface="Arial"/>
                <a:ea typeface="Arial"/>
                <a:cs typeface="Arial"/>
                <a:sym typeface="Arial"/>
              </a:rPr>
              <a:t>Grant Agreement art. </a:t>
            </a:r>
            <a:r>
              <a:rPr lang="fr-BE" sz="1600" b="1">
                <a:solidFill>
                  <a:schemeClr val="lt1"/>
                </a:solidFill>
                <a:latin typeface="Arial"/>
                <a:ea typeface="Arial"/>
                <a:cs typeface="Arial"/>
                <a:sym typeface="Arial"/>
              </a:rPr>
              <a:t>29</a:t>
            </a:r>
            <a:endParaRPr/>
          </a:p>
        </p:txBody>
      </p:sp>
      <p:sp>
        <p:nvSpPr>
          <p:cNvPr id="497" name="Google Shape;497;p24"/>
          <p:cNvSpPr txBox="1"/>
          <p:nvPr/>
        </p:nvSpPr>
        <p:spPr>
          <a:xfrm>
            <a:off x="6210865" y="1142879"/>
            <a:ext cx="3076570" cy="3293209"/>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600" b="1">
                <a:solidFill>
                  <a:schemeClr val="lt1"/>
                </a:solidFill>
                <a:latin typeface="Arial"/>
                <a:ea typeface="Arial"/>
                <a:cs typeface="Arial"/>
                <a:sym typeface="Arial"/>
              </a:rPr>
              <a:t>Utilisation of results</a:t>
            </a:r>
            <a:r>
              <a:rPr lang="fr-BE" sz="1600">
                <a:solidFill>
                  <a:schemeClr val="lt1"/>
                </a:solidFill>
                <a:latin typeface="Arial"/>
                <a:ea typeface="Arial"/>
                <a:cs typeface="Arial"/>
                <a:sym typeface="Arial"/>
              </a:rPr>
              <a:t>, for scientific, societal or economic purposes</a:t>
            </a:r>
            <a:endParaRPr sz="1600">
              <a:solidFill>
                <a:schemeClr val="lt1"/>
              </a:solidFill>
              <a:latin typeface="Arial"/>
              <a:ea typeface="Arial"/>
              <a:cs typeface="Arial"/>
              <a:sym typeface="Arial"/>
            </a:endParaRPr>
          </a:p>
          <a:p>
            <a:pPr marL="0" marR="0" lvl="0" indent="0" algn="l" rtl="0">
              <a:spcBef>
                <a:spcPts val="0"/>
              </a:spcBef>
              <a:spcAft>
                <a:spcPts val="0"/>
              </a:spcAft>
              <a:buNone/>
            </a:pPr>
            <a:endParaRPr sz="1600">
              <a:solidFill>
                <a:schemeClr val="lt1"/>
              </a:solidFill>
              <a:latin typeface="Arial"/>
              <a:ea typeface="Arial"/>
              <a:cs typeface="Arial"/>
              <a:sym typeface="Arial"/>
            </a:endParaRPr>
          </a:p>
          <a:p>
            <a:pPr marL="0" marR="0" lvl="0" indent="0" algn="l" rtl="0">
              <a:spcBef>
                <a:spcPts val="0"/>
              </a:spcBef>
              <a:spcAft>
                <a:spcPts val="0"/>
              </a:spcAft>
              <a:buNone/>
            </a:pPr>
            <a:r>
              <a:rPr lang="fr-BE" sz="1600">
                <a:solidFill>
                  <a:schemeClr val="lt1"/>
                </a:solidFill>
                <a:latin typeface="Arial"/>
                <a:ea typeface="Arial"/>
                <a:cs typeface="Arial"/>
                <a:sym typeface="Arial"/>
              </a:rPr>
              <a:t>Groups and entities that are making </a:t>
            </a:r>
            <a:r>
              <a:rPr lang="fr-BE" sz="1600" b="1">
                <a:solidFill>
                  <a:schemeClr val="lt1"/>
                </a:solidFill>
                <a:latin typeface="Arial"/>
                <a:ea typeface="Arial"/>
                <a:cs typeface="Arial"/>
                <a:sym typeface="Arial"/>
              </a:rPr>
              <a:t>concrete use of results</a:t>
            </a:r>
            <a:endParaRPr sz="1600" b="1">
              <a:solidFill>
                <a:schemeClr val="lt1"/>
              </a:solidFill>
              <a:latin typeface="Arial"/>
              <a:ea typeface="Arial"/>
              <a:cs typeface="Arial"/>
              <a:sym typeface="Arial"/>
            </a:endParaRPr>
          </a:p>
          <a:p>
            <a:pPr marL="0" marR="0" lvl="0" indent="0" algn="l" rtl="0">
              <a:spcBef>
                <a:spcPts val="0"/>
              </a:spcBef>
              <a:spcAft>
                <a:spcPts val="0"/>
              </a:spcAft>
              <a:buNone/>
            </a:pPr>
            <a:endParaRPr sz="1600">
              <a:solidFill>
                <a:schemeClr val="lt1"/>
              </a:solidFill>
              <a:latin typeface="Arial"/>
              <a:ea typeface="Arial"/>
              <a:cs typeface="Arial"/>
              <a:sym typeface="Arial"/>
            </a:endParaRPr>
          </a:p>
          <a:p>
            <a:pPr marL="0" marR="0" lvl="0" indent="0" algn="l" rtl="0">
              <a:spcBef>
                <a:spcPts val="0"/>
              </a:spcBef>
              <a:spcAft>
                <a:spcPts val="0"/>
              </a:spcAft>
              <a:buNone/>
            </a:pPr>
            <a:r>
              <a:rPr lang="fr-BE" sz="1600" b="1">
                <a:solidFill>
                  <a:schemeClr val="lt1"/>
                </a:solidFill>
                <a:latin typeface="Arial"/>
                <a:ea typeface="Arial"/>
                <a:cs typeface="Arial"/>
                <a:sym typeface="Arial"/>
              </a:rPr>
              <a:t>All results generated during </a:t>
            </a:r>
            <a:r>
              <a:rPr lang="fr-BE" sz="1600">
                <a:solidFill>
                  <a:schemeClr val="lt1"/>
                </a:solidFill>
                <a:latin typeface="Arial"/>
                <a:ea typeface="Arial"/>
                <a:cs typeface="Arial"/>
                <a:sym typeface="Arial"/>
              </a:rPr>
              <a:t>project (exploitation by the project or another entity)</a:t>
            </a:r>
            <a:endParaRPr/>
          </a:p>
          <a:p>
            <a:pPr marL="0" marR="0" lvl="0" indent="0" algn="l" rtl="0">
              <a:spcBef>
                <a:spcPts val="0"/>
              </a:spcBef>
              <a:spcAft>
                <a:spcPts val="0"/>
              </a:spcAft>
              <a:buNone/>
            </a:pPr>
            <a:endParaRPr sz="1600">
              <a:solidFill>
                <a:schemeClr val="lt1"/>
              </a:solidFill>
              <a:latin typeface="Arial"/>
              <a:ea typeface="Arial"/>
              <a:cs typeface="Arial"/>
              <a:sym typeface="Arial"/>
            </a:endParaRPr>
          </a:p>
          <a:p>
            <a:pPr marL="0" marR="0" lvl="0" indent="0" algn="l" rtl="0">
              <a:spcBef>
                <a:spcPts val="0"/>
              </a:spcBef>
              <a:spcAft>
                <a:spcPts val="0"/>
              </a:spcAft>
              <a:buNone/>
            </a:pPr>
            <a:r>
              <a:rPr lang="fr-BE" sz="1600">
                <a:solidFill>
                  <a:schemeClr val="lt1"/>
                </a:solidFill>
                <a:latin typeface="Arial"/>
                <a:ea typeface="Arial"/>
                <a:cs typeface="Arial"/>
                <a:sym typeface="Arial"/>
              </a:rPr>
              <a:t>Grant Agreement art. </a:t>
            </a:r>
            <a:r>
              <a:rPr lang="fr-BE" sz="1600" b="1">
                <a:solidFill>
                  <a:schemeClr val="lt1"/>
                </a:solidFill>
                <a:latin typeface="Arial"/>
                <a:ea typeface="Arial"/>
                <a:cs typeface="Arial"/>
                <a:sym typeface="Arial"/>
              </a:rPr>
              <a:t>28</a:t>
            </a:r>
            <a:endParaRPr/>
          </a:p>
        </p:txBody>
      </p:sp>
      <p:sp>
        <p:nvSpPr>
          <p:cNvPr id="498" name="Google Shape;498;p24"/>
          <p:cNvSpPr/>
          <p:nvPr/>
        </p:nvSpPr>
        <p:spPr>
          <a:xfrm rot="-5400000">
            <a:off x="5952736" y="4657284"/>
            <a:ext cx="337158" cy="2016224"/>
          </a:xfrm>
          <a:prstGeom prst="leftBrace">
            <a:avLst>
              <a:gd name="adj1" fmla="val 8333"/>
              <a:gd name="adj2" fmla="val 50000"/>
            </a:avLst>
          </a:prstGeom>
          <a:noFill/>
          <a:ln w="9525" cap="flat" cmpd="sng">
            <a:solidFill>
              <a:srgbClr val="794F05"/>
            </a:solidFill>
            <a:prstDash val="solid"/>
            <a:miter lim="800000"/>
            <a:headEnd type="none" w="sm" len="sm"/>
            <a:tailEnd type="none" w="sm" len="sm"/>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a:solidFill>
                <a:srgbClr val="0F5494"/>
              </a:solidFill>
              <a:latin typeface="Verdana"/>
              <a:ea typeface="Verdana"/>
              <a:cs typeface="Verdana"/>
              <a:sym typeface="Verdana"/>
            </a:endParaRPr>
          </a:p>
        </p:txBody>
      </p:sp>
      <p:sp>
        <p:nvSpPr>
          <p:cNvPr id="499" name="Google Shape;499;p24"/>
          <p:cNvSpPr/>
          <p:nvPr/>
        </p:nvSpPr>
        <p:spPr>
          <a:xfrm flipH="1">
            <a:off x="3082181" y="5783061"/>
            <a:ext cx="5828736" cy="78128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357" y="13186"/>
                </a:moveTo>
                <a:lnTo>
                  <a:pt x="-28220" y="41219"/>
                </a:lnTo>
                <a:lnTo>
                  <a:pt x="-8537" y="51408"/>
                </a:lnTo>
                <a:lnTo>
                  <a:pt x="-3886" y="76279"/>
                </a:lnTo>
              </a:path>
            </a:pathLst>
          </a:custGeom>
          <a:solidFill>
            <a:srgbClr val="B676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600">
                <a:solidFill>
                  <a:schemeClr val="lt1"/>
                </a:solidFill>
                <a:latin typeface="Arial"/>
                <a:ea typeface="Arial"/>
                <a:cs typeface="Arial"/>
                <a:sym typeface="Arial"/>
              </a:rPr>
              <a:t>Innovation management, Copyright management, Data management plan, Active stakeholder/user engagement</a:t>
            </a:r>
            <a:r>
              <a:rPr lang="fr-BE" sz="1600">
                <a:solidFill>
                  <a:srgbClr val="3C2702"/>
                </a:solidFill>
                <a:latin typeface="Arial"/>
                <a:ea typeface="Arial"/>
                <a:cs typeface="Arial"/>
                <a:sym typeface="Arial"/>
              </a:rPr>
              <a:t>.</a:t>
            </a:r>
            <a:endParaRPr/>
          </a:p>
          <a:p>
            <a:pPr marL="0" marR="0" lvl="0" indent="0" algn="ctr" rtl="0">
              <a:spcBef>
                <a:spcPts val="0"/>
              </a:spcBef>
              <a:spcAft>
                <a:spcPts val="0"/>
              </a:spcAft>
              <a:buNone/>
            </a:pPr>
            <a:endParaRPr sz="1600">
              <a:solidFill>
                <a:srgbClr val="794F05"/>
              </a:solidFill>
              <a:latin typeface="Arial"/>
              <a:ea typeface="Arial"/>
              <a:cs typeface="Arial"/>
              <a:sym typeface="Arial"/>
            </a:endParaRPr>
          </a:p>
        </p:txBody>
      </p:sp>
      <p:sp>
        <p:nvSpPr>
          <p:cNvPr id="500" name="Google Shape;500;p24"/>
          <p:cNvSpPr txBox="1"/>
          <p:nvPr/>
        </p:nvSpPr>
        <p:spPr>
          <a:xfrm>
            <a:off x="7891272" y="146304"/>
            <a:ext cx="39959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2400">
                <a:solidFill>
                  <a:schemeClr val="lt1"/>
                </a:solidFill>
                <a:latin typeface="Arial"/>
                <a:ea typeface="Arial"/>
                <a:cs typeface="Arial"/>
                <a:sym typeface="Arial"/>
              </a:rPr>
              <a:t>Key definitions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5"/>
          <p:cNvSpPr txBox="1">
            <a:spLocks noGrp="1"/>
          </p:cNvSpPr>
          <p:nvPr>
            <p:ph type="title"/>
          </p:nvPr>
        </p:nvSpPr>
        <p:spPr>
          <a:xfrm>
            <a:off x="838200" y="468000"/>
            <a:ext cx="1086813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b="0"/>
              <a:t>B2.3 Summary</a:t>
            </a:r>
            <a:endParaRPr/>
          </a:p>
        </p:txBody>
      </p:sp>
      <p:sp>
        <p:nvSpPr>
          <p:cNvPr id="506" name="Google Shape;506;p25"/>
          <p:cNvSpPr txBox="1">
            <a:spLocks noGrp="1"/>
          </p:cNvSpPr>
          <p:nvPr>
            <p:ph type="body" idx="1"/>
          </p:nvPr>
        </p:nvSpPr>
        <p:spPr>
          <a:xfrm>
            <a:off x="838200" y="1700776"/>
            <a:ext cx="10515600" cy="483436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fr-BE"/>
              <a:t>Provide a summary of this section by presenting in the canvas below the key elements of your project impact pathway and of the measures to maximise its impact.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6"/>
          <p:cNvSpPr txBox="1">
            <a:spLocks noGrp="1"/>
          </p:cNvSpPr>
          <p:nvPr>
            <p:ph type="title"/>
          </p:nvPr>
        </p:nvSpPr>
        <p:spPr>
          <a:xfrm>
            <a:off x="838200" y="468000"/>
            <a:ext cx="1086813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b="0"/>
              <a:t>B2.3 Summary</a:t>
            </a:r>
            <a:endParaRPr/>
          </a:p>
        </p:txBody>
      </p:sp>
      <p:pic>
        <p:nvPicPr>
          <p:cNvPr id="512" name="Google Shape;512;p26"/>
          <p:cNvPicPr preferRelativeResize="0">
            <a:picLocks noGrp="1"/>
          </p:cNvPicPr>
          <p:nvPr>
            <p:ph type="body" idx="1"/>
          </p:nvPr>
        </p:nvPicPr>
        <p:blipFill rotWithShape="1">
          <a:blip r:embed="rId3">
            <a:alphaModFix/>
          </a:blip>
          <a:srcRect/>
          <a:stretch/>
        </p:blipFill>
        <p:spPr>
          <a:xfrm>
            <a:off x="1047221" y="1209675"/>
            <a:ext cx="10097557" cy="4835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27"/>
          <p:cNvSpPr txBox="1">
            <a:spLocks noGrp="1"/>
          </p:cNvSpPr>
          <p:nvPr>
            <p:ph type="title"/>
          </p:nvPr>
        </p:nvSpPr>
        <p:spPr>
          <a:xfrm>
            <a:off x="838200" y="468000"/>
            <a:ext cx="1086813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b="0"/>
              <a:t>B2.3 Summary</a:t>
            </a:r>
            <a:endParaRPr/>
          </a:p>
        </p:txBody>
      </p:sp>
      <p:pic>
        <p:nvPicPr>
          <p:cNvPr id="518" name="Google Shape;518;p27"/>
          <p:cNvPicPr preferRelativeResize="0">
            <a:picLocks noGrp="1"/>
          </p:cNvPicPr>
          <p:nvPr>
            <p:ph type="body" idx="1"/>
          </p:nvPr>
        </p:nvPicPr>
        <p:blipFill rotWithShape="1">
          <a:blip r:embed="rId3">
            <a:alphaModFix/>
          </a:blip>
          <a:srcRect/>
          <a:stretch/>
        </p:blipFill>
        <p:spPr>
          <a:xfrm>
            <a:off x="1178080" y="1209675"/>
            <a:ext cx="9835839" cy="4835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8"/>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p>
            <a:pPr marL="0" lvl="0" indent="0" algn="l" rtl="0">
              <a:lnSpc>
                <a:spcPct val="90000"/>
              </a:lnSpc>
              <a:spcBef>
                <a:spcPts val="0"/>
              </a:spcBef>
              <a:spcAft>
                <a:spcPts val="0"/>
              </a:spcAft>
              <a:buClr>
                <a:schemeClr val="dk2"/>
              </a:buClr>
              <a:buSzPts val="6000"/>
              <a:buFont typeface="Arial"/>
              <a:buNone/>
            </a:pPr>
            <a:r>
              <a:rPr lang="fr-BE"/>
              <a:t>Group Work &amp; Homework Impact</a:t>
            </a:r>
            <a:endParaRPr/>
          </a:p>
        </p:txBody>
      </p:sp>
      <p:sp>
        <p:nvSpPr>
          <p:cNvPr id="524" name="Google Shape;524;p28"/>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9"/>
          <p:cNvSpPr txBox="1">
            <a:spLocks noGrp="1"/>
          </p:cNvSpPr>
          <p:nvPr>
            <p:ph type="title"/>
          </p:nvPr>
        </p:nvSpPr>
        <p:spPr>
          <a:xfrm>
            <a:off x="865094" y="279741"/>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a:t>GROUP WORK &amp; Homework</a:t>
            </a:r>
            <a:endParaRPr/>
          </a:p>
        </p:txBody>
      </p:sp>
      <p:sp>
        <p:nvSpPr>
          <p:cNvPr id="530" name="Google Shape;530;p29"/>
          <p:cNvSpPr txBox="1">
            <a:spLocks noGrp="1"/>
          </p:cNvSpPr>
          <p:nvPr>
            <p:ph type="body" idx="1"/>
          </p:nvPr>
        </p:nvSpPr>
        <p:spPr>
          <a:xfrm>
            <a:off x="829235" y="977244"/>
            <a:ext cx="10515600" cy="48343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78DA3"/>
              </a:buClr>
              <a:buSzPts val="1800"/>
              <a:buNone/>
            </a:pPr>
            <a:r>
              <a:rPr lang="fr-BE" sz="1800" b="1"/>
              <a:t>Follow the instructions from the application form</a:t>
            </a:r>
            <a:endParaRPr/>
          </a:p>
          <a:p>
            <a:pPr marL="0" lvl="0" indent="0" algn="l" rtl="0">
              <a:lnSpc>
                <a:spcPct val="100000"/>
              </a:lnSpc>
              <a:spcBef>
                <a:spcPts val="1800"/>
              </a:spcBef>
              <a:spcAft>
                <a:spcPts val="0"/>
              </a:spcAft>
              <a:buSzPts val="1800"/>
              <a:buNone/>
            </a:pPr>
            <a:r>
              <a:rPr lang="fr-BE" sz="1800" b="1" u="sng"/>
              <a:t>Group Work</a:t>
            </a:r>
            <a:r>
              <a:rPr lang="fr-BE" sz="1800" b="1"/>
              <a:t>: Describe how your project will contribute to…</a:t>
            </a:r>
            <a:endParaRPr/>
          </a:p>
          <a:p>
            <a:pPr marL="228600" lvl="0" indent="-228600" algn="l" rtl="0">
              <a:lnSpc>
                <a:spcPct val="100000"/>
              </a:lnSpc>
              <a:spcBef>
                <a:spcPts val="1800"/>
              </a:spcBef>
              <a:spcAft>
                <a:spcPts val="0"/>
              </a:spcAft>
              <a:buClr>
                <a:srgbClr val="580B95"/>
              </a:buClr>
              <a:buSzPts val="1800"/>
              <a:buFont typeface="Noto Sans Symbols"/>
              <a:buChar char="▪"/>
            </a:pPr>
            <a:r>
              <a:rPr lang="fr-BE" sz="1800"/>
              <a:t>Each of the </a:t>
            </a:r>
            <a:r>
              <a:rPr lang="fr-BE" sz="1800" b="1"/>
              <a:t>impacts </a:t>
            </a:r>
            <a:r>
              <a:rPr lang="fr-BE" sz="1800"/>
              <a:t>mentioned in the work programme, under the relevant topic; impacts that would enhance innovation capacity; create new market opportunities, strengthen competitiveness and growth of companies, address issues related to climate change or the environment, or bring other important benefits for society</a:t>
            </a:r>
            <a:endParaRPr/>
          </a:p>
          <a:p>
            <a:pPr marL="228600" lvl="0" indent="-228600" algn="l" rtl="0">
              <a:lnSpc>
                <a:spcPct val="100000"/>
              </a:lnSpc>
              <a:spcBef>
                <a:spcPts val="1800"/>
              </a:spcBef>
              <a:spcAft>
                <a:spcPts val="0"/>
              </a:spcAft>
              <a:buClr>
                <a:srgbClr val="580B95"/>
              </a:buClr>
              <a:buSzPts val="1800"/>
              <a:buFont typeface="Noto Sans Symbols"/>
              <a:buChar char="▪"/>
            </a:pPr>
            <a:r>
              <a:rPr lang="fr-BE" sz="1800"/>
              <a:t>Describe any </a:t>
            </a:r>
            <a:r>
              <a:rPr lang="fr-BE" sz="1800" b="1"/>
              <a:t>barriers/obstacles</a:t>
            </a:r>
            <a:r>
              <a:rPr lang="fr-BE" sz="1800"/>
              <a:t>, and any framework conditions (such as regulation, standards, public acceptance, workforce considerations, financing of follow-up steps, cooperation of other links in the value chain), that may determine whether and to what extent the expected impacts will be achieved. </a:t>
            </a:r>
            <a:endParaRPr sz="1800"/>
          </a:p>
          <a:p>
            <a:pPr marL="0" lvl="0" indent="0" algn="l" rtl="0">
              <a:lnSpc>
                <a:spcPct val="100000"/>
              </a:lnSpc>
              <a:spcBef>
                <a:spcPts val="1800"/>
              </a:spcBef>
              <a:spcAft>
                <a:spcPts val="0"/>
              </a:spcAft>
              <a:buClr>
                <a:srgbClr val="578DA3"/>
              </a:buClr>
              <a:buSzPts val="1800"/>
              <a:buNone/>
            </a:pPr>
            <a:r>
              <a:rPr lang="fr-BE" sz="1800" b="1" u="sng"/>
              <a:t>Homework:</a:t>
            </a:r>
            <a:r>
              <a:rPr lang="fr-BE" sz="1800" b="1"/>
              <a:t> Continue your work on impact section…</a:t>
            </a:r>
            <a:endParaRPr/>
          </a:p>
          <a:p>
            <a:pPr marL="228600" lvl="0" indent="-228600" algn="l" rtl="0">
              <a:lnSpc>
                <a:spcPct val="100000"/>
              </a:lnSpc>
              <a:spcBef>
                <a:spcPts val="1800"/>
              </a:spcBef>
              <a:spcAft>
                <a:spcPts val="0"/>
              </a:spcAft>
              <a:buClr>
                <a:srgbClr val="580B95"/>
              </a:buClr>
              <a:buSzPts val="1800"/>
              <a:buFont typeface="Noto Sans Symbols"/>
              <a:buChar char="▪"/>
            </a:pPr>
            <a:r>
              <a:rPr lang="fr-BE" sz="1800"/>
              <a:t>Refine impact pathways</a:t>
            </a:r>
            <a:endParaRPr/>
          </a:p>
          <a:p>
            <a:pPr marL="228600" lvl="0" indent="-228600" algn="l" rtl="0">
              <a:lnSpc>
                <a:spcPct val="100000"/>
              </a:lnSpc>
              <a:spcBef>
                <a:spcPts val="1800"/>
              </a:spcBef>
              <a:spcAft>
                <a:spcPts val="0"/>
              </a:spcAft>
              <a:buClr>
                <a:srgbClr val="580B95"/>
              </a:buClr>
              <a:buSzPts val="1800"/>
              <a:buFont typeface="Noto Sans Symbols"/>
              <a:buChar char="▪"/>
            </a:pPr>
            <a:r>
              <a:rPr lang="fr-BE" sz="1800"/>
              <a:t>Think of and outline a few appropriate communication/dissemination/exploitation measures</a:t>
            </a:r>
            <a:endParaRPr/>
          </a:p>
          <a:p>
            <a:pPr marL="228600" lvl="0" indent="-228600" algn="l" rtl="0">
              <a:lnSpc>
                <a:spcPct val="100000"/>
              </a:lnSpc>
              <a:spcBef>
                <a:spcPts val="1800"/>
              </a:spcBef>
              <a:spcAft>
                <a:spcPts val="0"/>
              </a:spcAft>
              <a:buClr>
                <a:srgbClr val="580B95"/>
              </a:buClr>
              <a:buSzPts val="1800"/>
              <a:buFont typeface="Noto Sans Symbols"/>
              <a:buChar char="▪"/>
            </a:pPr>
            <a:r>
              <a:rPr lang="fr-BE" sz="1800"/>
              <a:t>Prepare the summary tables 2.3 – see templates at next slides</a:t>
            </a:r>
            <a:endParaRPr/>
          </a:p>
          <a:p>
            <a:pPr marL="228600" lvl="0" indent="-76200" algn="l" rtl="0">
              <a:lnSpc>
                <a:spcPct val="100000"/>
              </a:lnSpc>
              <a:spcBef>
                <a:spcPts val="1800"/>
              </a:spcBef>
              <a:spcAft>
                <a:spcPts val="0"/>
              </a:spcAft>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715963" lvl="0" indent="-715963" algn="l" rtl="0">
              <a:lnSpc>
                <a:spcPct val="100000"/>
              </a:lnSpc>
              <a:spcBef>
                <a:spcPts val="0"/>
              </a:spcBef>
              <a:spcAft>
                <a:spcPts val="0"/>
              </a:spcAft>
              <a:buClr>
                <a:schemeClr val="accent2"/>
              </a:buClr>
              <a:buSzPts val="2400"/>
              <a:buFont typeface="Arial"/>
              <a:buNone/>
            </a:pPr>
            <a:r>
              <a:rPr lang="fr-BE" sz="2400"/>
              <a:t>Session overview: Impact </a:t>
            </a:r>
            <a:endParaRPr/>
          </a:p>
        </p:txBody>
      </p:sp>
      <p:sp>
        <p:nvSpPr>
          <p:cNvPr id="233" name="Google Shape;233;p3"/>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Autofit/>
          </a:bodyPr>
          <a:lstStyle/>
          <a:p>
            <a:pPr marL="342900" lvl="0" indent="-228600" algn="l" rtl="0">
              <a:lnSpc>
                <a:spcPct val="100000"/>
              </a:lnSpc>
              <a:spcBef>
                <a:spcPts val="0"/>
              </a:spcBef>
              <a:spcAft>
                <a:spcPts val="0"/>
              </a:spcAft>
              <a:buClr>
                <a:srgbClr val="578DA3"/>
              </a:buClr>
              <a:buSzPts val="1800"/>
              <a:buFont typeface="Arial"/>
              <a:buNone/>
            </a:pPr>
            <a:endParaRPr sz="1800"/>
          </a:p>
          <a:p>
            <a:pPr marL="342900" lvl="0" indent="-342900" algn="l" rtl="0">
              <a:lnSpc>
                <a:spcPct val="100000"/>
              </a:lnSpc>
              <a:spcBef>
                <a:spcPts val="1800"/>
              </a:spcBef>
              <a:spcAft>
                <a:spcPts val="0"/>
              </a:spcAft>
              <a:buClr>
                <a:srgbClr val="7030A0"/>
              </a:buClr>
              <a:buSzPts val="1800"/>
              <a:buFont typeface="Arial"/>
              <a:buAutoNum type="arabicPeriod"/>
            </a:pPr>
            <a:r>
              <a:rPr lang="fr-BE" sz="1800"/>
              <a:t>General information on impact</a:t>
            </a:r>
            <a:endParaRPr/>
          </a:p>
          <a:p>
            <a:pPr marL="342900" lvl="0" indent="-342900" algn="l" rtl="0">
              <a:lnSpc>
                <a:spcPct val="100000"/>
              </a:lnSpc>
              <a:spcBef>
                <a:spcPts val="1800"/>
              </a:spcBef>
              <a:spcAft>
                <a:spcPts val="0"/>
              </a:spcAft>
              <a:buClr>
                <a:srgbClr val="7030A0"/>
              </a:buClr>
              <a:buSzPts val="1800"/>
              <a:buFont typeface="Arial"/>
              <a:buAutoNum type="arabicPeriod"/>
            </a:pPr>
            <a:r>
              <a:rPr lang="fr-BE" sz="1800"/>
              <a:t>Impact in Horizon Europe</a:t>
            </a:r>
            <a:endParaRPr/>
          </a:p>
          <a:p>
            <a:pPr marL="342900" lvl="0" indent="-342900" algn="l" rtl="0">
              <a:lnSpc>
                <a:spcPct val="100000"/>
              </a:lnSpc>
              <a:spcBef>
                <a:spcPts val="1800"/>
              </a:spcBef>
              <a:spcAft>
                <a:spcPts val="0"/>
              </a:spcAft>
              <a:buClr>
                <a:srgbClr val="7030A0"/>
              </a:buClr>
              <a:buSzPts val="1800"/>
              <a:buFont typeface="Arial"/>
              <a:buAutoNum type="arabicPeriod"/>
            </a:pPr>
            <a:r>
              <a:rPr lang="fr-BE" sz="1800"/>
              <a:t>Group work: Define the impact of your proposal</a:t>
            </a:r>
            <a:endParaRPr/>
          </a:p>
          <a:p>
            <a:pPr marL="0" lvl="0" indent="0" algn="l" rtl="0">
              <a:lnSpc>
                <a:spcPct val="100000"/>
              </a:lnSpc>
              <a:spcBef>
                <a:spcPts val="1800"/>
              </a:spcBef>
              <a:spcAft>
                <a:spcPts val="0"/>
              </a:spcAft>
              <a:buSzPts val="1800"/>
              <a:buNone/>
            </a:pPr>
            <a:endParaRPr sz="1800"/>
          </a:p>
          <a:p>
            <a:pPr marL="0" lvl="0" indent="0" algn="l" rtl="0">
              <a:lnSpc>
                <a:spcPct val="100000"/>
              </a:lnSpc>
              <a:spcBef>
                <a:spcPts val="1800"/>
              </a:spcBef>
              <a:spcAft>
                <a:spcPts val="0"/>
              </a:spcAft>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0"/>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Autofit/>
          </a:bodyPr>
          <a:lstStyle/>
          <a:p>
            <a:pPr marL="228600" lvl="0" indent="-76200" algn="l" rtl="0">
              <a:lnSpc>
                <a:spcPct val="100000"/>
              </a:lnSpc>
              <a:spcBef>
                <a:spcPts val="0"/>
              </a:spcBef>
              <a:spcAft>
                <a:spcPts val="0"/>
              </a:spcAft>
              <a:buSzPts val="2400"/>
              <a:buNone/>
            </a:pPr>
            <a:endParaRPr/>
          </a:p>
        </p:txBody>
      </p:sp>
      <p:sp>
        <p:nvSpPr>
          <p:cNvPr id="536" name="Google Shape;536;p30"/>
          <p:cNvSpPr txBox="1"/>
          <p:nvPr/>
        </p:nvSpPr>
        <p:spPr>
          <a:xfrm>
            <a:off x="623392" y="260834"/>
            <a:ext cx="10945216" cy="935037"/>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chemeClr val="accent2"/>
              </a:buClr>
              <a:buSzPts val="3600"/>
              <a:buFont typeface="Arial"/>
              <a:buNone/>
            </a:pPr>
            <a:r>
              <a:rPr lang="fr-BE" sz="3600" b="1">
                <a:solidFill>
                  <a:schemeClr val="accent2"/>
                </a:solidFill>
                <a:latin typeface="Arial"/>
                <a:ea typeface="Arial"/>
                <a:cs typeface="Arial"/>
                <a:sym typeface="Arial"/>
              </a:rPr>
              <a:t>Exercise – Preparation of the summary 2.3</a:t>
            </a:r>
            <a:endParaRPr/>
          </a:p>
        </p:txBody>
      </p:sp>
      <p:graphicFrame>
        <p:nvGraphicFramePr>
          <p:cNvPr id="537" name="Google Shape;537;p30"/>
          <p:cNvGraphicFramePr/>
          <p:nvPr/>
        </p:nvGraphicFramePr>
        <p:xfrm>
          <a:off x="624383" y="1320016"/>
          <a:ext cx="10944225" cy="4614975"/>
        </p:xfrm>
        <a:graphic>
          <a:graphicData uri="http://schemas.openxmlformats.org/drawingml/2006/table">
            <a:tbl>
              <a:tblPr firstRow="1" bandRow="1">
                <a:noFill/>
                <a:tableStyleId>{D822540A-DDBB-4142-A4EC-B4094DDBC502}</a:tableStyleId>
              </a:tblPr>
              <a:tblGrid>
                <a:gridCol w="3648075">
                  <a:extLst>
                    <a:ext uri="{9D8B030D-6E8A-4147-A177-3AD203B41FA5}">
                      <a16:colId xmlns:a16="http://schemas.microsoft.com/office/drawing/2014/main" val="20000"/>
                    </a:ext>
                  </a:extLst>
                </a:gridCol>
                <a:gridCol w="3648075">
                  <a:extLst>
                    <a:ext uri="{9D8B030D-6E8A-4147-A177-3AD203B41FA5}">
                      <a16:colId xmlns:a16="http://schemas.microsoft.com/office/drawing/2014/main" val="20001"/>
                    </a:ext>
                  </a:extLst>
                </a:gridCol>
                <a:gridCol w="3648075">
                  <a:extLst>
                    <a:ext uri="{9D8B030D-6E8A-4147-A177-3AD203B41FA5}">
                      <a16:colId xmlns:a16="http://schemas.microsoft.com/office/drawing/2014/main" val="20002"/>
                    </a:ext>
                  </a:extLst>
                </a:gridCol>
              </a:tblGrid>
              <a:tr h="1029825">
                <a:tc>
                  <a:txBody>
                    <a:bodyPr/>
                    <a:lstStyle/>
                    <a:p>
                      <a:pPr marL="0" marR="0" lvl="0" indent="0" algn="l" rtl="0">
                        <a:spcBef>
                          <a:spcPts val="0"/>
                        </a:spcBef>
                        <a:spcAft>
                          <a:spcPts val="0"/>
                        </a:spcAft>
                        <a:buNone/>
                      </a:pPr>
                      <a:r>
                        <a:rPr lang="fr-BE" sz="1800"/>
                        <a:t>Specific needs</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fr-BE" sz="1800"/>
                        <a:t>Expected results</a:t>
                      </a:r>
                      <a:endParaRPr/>
                    </a:p>
                  </a:txBody>
                  <a:tcPr marL="91450" marR="91450" marT="45725" marB="45725"/>
                </a:tc>
                <a:tc>
                  <a:txBody>
                    <a:bodyPr/>
                    <a:lstStyle/>
                    <a:p>
                      <a:pPr marL="0" marR="0" lvl="0" indent="0" algn="l" rtl="0">
                        <a:spcBef>
                          <a:spcPts val="0"/>
                        </a:spcBef>
                        <a:spcAft>
                          <a:spcPts val="0"/>
                        </a:spcAft>
                        <a:buNone/>
                      </a:pPr>
                      <a:r>
                        <a:rPr lang="fr-BE" sz="1800"/>
                        <a:t>D&amp;E&amp;C measures</a:t>
                      </a:r>
                      <a:endParaRPr/>
                    </a:p>
                  </a:txBody>
                  <a:tcPr marL="91450" marR="91450" marT="45725" marB="45725"/>
                </a:tc>
                <a:extLst>
                  <a:ext uri="{0D108BD9-81ED-4DB2-BD59-A6C34878D82A}">
                    <a16:rowId xmlns:a16="http://schemas.microsoft.com/office/drawing/2014/main" val="10000"/>
                  </a:ext>
                </a:extLst>
              </a:tr>
              <a:tr h="3585150">
                <a:tc>
                  <a:txBody>
                    <a:bodyPr/>
                    <a:lstStyle/>
                    <a:p>
                      <a:pPr marL="0" marR="0" lvl="0" indent="0" algn="l" rtl="0">
                        <a:spcBef>
                          <a:spcPts val="0"/>
                        </a:spcBef>
                        <a:spcAft>
                          <a:spcPts val="0"/>
                        </a:spcAft>
                        <a:buNone/>
                      </a:pPr>
                      <a:r>
                        <a:rPr lang="fr-BE" sz="1600"/>
                        <a:t>What are the specific needs that triggered this project?</a:t>
                      </a:r>
                      <a:endParaRPr sz="1600"/>
                    </a:p>
                  </a:txBody>
                  <a:tcPr marL="91450" marR="91450" marT="45725" marB="45725"/>
                </a:tc>
                <a:tc>
                  <a:txBody>
                    <a:bodyPr/>
                    <a:lstStyle/>
                    <a:p>
                      <a:pPr marL="0" marR="0" lvl="0" indent="0" algn="l" rtl="0">
                        <a:spcBef>
                          <a:spcPts val="0"/>
                        </a:spcBef>
                        <a:spcAft>
                          <a:spcPts val="0"/>
                        </a:spcAft>
                        <a:buNone/>
                      </a:pPr>
                      <a:r>
                        <a:rPr lang="fr-BE" sz="1600">
                          <a:solidFill>
                            <a:schemeClr val="dk1"/>
                          </a:solidFill>
                          <a:latin typeface="Arial"/>
                          <a:ea typeface="Arial"/>
                          <a:cs typeface="Arial"/>
                          <a:sym typeface="Arial"/>
                        </a:rPr>
                        <a:t>What do you expect to generate by the end of the project?</a:t>
                      </a:r>
                      <a:endParaRPr sz="1600">
                        <a:solidFill>
                          <a:schemeClr val="dk1"/>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fr-BE" sz="1600"/>
                        <a:t>What dissemination, exploitation and communication measures will you apply to the results?</a:t>
                      </a:r>
                      <a:endParaRPr sz="16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1"/>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Autofit/>
          </a:bodyPr>
          <a:lstStyle/>
          <a:p>
            <a:pPr marL="228600" lvl="0" indent="-76200" algn="l" rtl="0">
              <a:lnSpc>
                <a:spcPct val="100000"/>
              </a:lnSpc>
              <a:spcBef>
                <a:spcPts val="0"/>
              </a:spcBef>
              <a:spcAft>
                <a:spcPts val="0"/>
              </a:spcAft>
              <a:buSzPts val="2400"/>
              <a:buNone/>
            </a:pPr>
            <a:endParaRPr/>
          </a:p>
        </p:txBody>
      </p:sp>
      <p:sp>
        <p:nvSpPr>
          <p:cNvPr id="543" name="Google Shape;543;p31"/>
          <p:cNvSpPr txBox="1"/>
          <p:nvPr/>
        </p:nvSpPr>
        <p:spPr>
          <a:xfrm>
            <a:off x="623392" y="260834"/>
            <a:ext cx="10945216" cy="935037"/>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chemeClr val="accent2"/>
              </a:buClr>
              <a:buSzPts val="3600"/>
              <a:buFont typeface="Arial"/>
              <a:buNone/>
            </a:pPr>
            <a:r>
              <a:rPr lang="fr-BE" sz="3600" b="1">
                <a:solidFill>
                  <a:schemeClr val="accent2"/>
                </a:solidFill>
                <a:latin typeface="Arial"/>
                <a:ea typeface="Arial"/>
                <a:cs typeface="Arial"/>
                <a:sym typeface="Arial"/>
              </a:rPr>
              <a:t>Exercise – Preparation of the summary 2.3</a:t>
            </a:r>
            <a:endParaRPr sz="3600" b="1">
              <a:solidFill>
                <a:schemeClr val="accent2"/>
              </a:solidFill>
              <a:latin typeface="Arial"/>
              <a:ea typeface="Arial"/>
              <a:cs typeface="Arial"/>
              <a:sym typeface="Arial"/>
            </a:endParaRPr>
          </a:p>
        </p:txBody>
      </p:sp>
      <p:graphicFrame>
        <p:nvGraphicFramePr>
          <p:cNvPr id="544" name="Google Shape;544;p31"/>
          <p:cNvGraphicFramePr/>
          <p:nvPr/>
        </p:nvGraphicFramePr>
        <p:xfrm>
          <a:off x="623392" y="1320016"/>
          <a:ext cx="10944225" cy="4614975"/>
        </p:xfrm>
        <a:graphic>
          <a:graphicData uri="http://schemas.openxmlformats.org/drawingml/2006/table">
            <a:tbl>
              <a:tblPr firstRow="1" bandRow="1">
                <a:noFill/>
                <a:tableStyleId>{D822540A-DDBB-4142-A4EC-B4094DDBC502}</a:tableStyleId>
              </a:tblPr>
              <a:tblGrid>
                <a:gridCol w="3648075">
                  <a:extLst>
                    <a:ext uri="{9D8B030D-6E8A-4147-A177-3AD203B41FA5}">
                      <a16:colId xmlns:a16="http://schemas.microsoft.com/office/drawing/2014/main" val="20000"/>
                    </a:ext>
                  </a:extLst>
                </a:gridCol>
                <a:gridCol w="3648075">
                  <a:extLst>
                    <a:ext uri="{9D8B030D-6E8A-4147-A177-3AD203B41FA5}">
                      <a16:colId xmlns:a16="http://schemas.microsoft.com/office/drawing/2014/main" val="20001"/>
                    </a:ext>
                  </a:extLst>
                </a:gridCol>
                <a:gridCol w="3648075">
                  <a:extLst>
                    <a:ext uri="{9D8B030D-6E8A-4147-A177-3AD203B41FA5}">
                      <a16:colId xmlns:a16="http://schemas.microsoft.com/office/drawing/2014/main" val="20002"/>
                    </a:ext>
                  </a:extLst>
                </a:gridCol>
              </a:tblGrid>
              <a:tr h="1029825">
                <a:tc>
                  <a:txBody>
                    <a:bodyPr/>
                    <a:lstStyle/>
                    <a:p>
                      <a:pPr marL="0" marR="0" lvl="0" indent="0" algn="l" rtl="0">
                        <a:spcBef>
                          <a:spcPts val="0"/>
                        </a:spcBef>
                        <a:spcAft>
                          <a:spcPts val="0"/>
                        </a:spcAft>
                        <a:buNone/>
                      </a:pPr>
                      <a:r>
                        <a:rPr lang="fr-BE" sz="1800"/>
                        <a:t>Target groups</a:t>
                      </a:r>
                      <a:endParaRPr/>
                    </a:p>
                  </a:txBody>
                  <a:tcPr marL="91450" marR="91450" marT="45725" marB="45725"/>
                </a:tc>
                <a:tc>
                  <a:txBody>
                    <a:bodyPr/>
                    <a:lstStyle/>
                    <a:p>
                      <a:pPr marL="0" marR="0" lvl="0" indent="0" algn="l" rtl="0">
                        <a:spcBef>
                          <a:spcPts val="0"/>
                        </a:spcBef>
                        <a:spcAft>
                          <a:spcPts val="0"/>
                        </a:spcAft>
                        <a:buNone/>
                      </a:pPr>
                      <a:r>
                        <a:rPr lang="fr-BE" sz="1800"/>
                        <a:t>OUTCOMES /RESULTS</a:t>
                      </a:r>
                      <a:endParaRPr/>
                    </a:p>
                  </a:txBody>
                  <a:tcPr marL="91450" marR="91450" marT="45725" marB="45725"/>
                </a:tc>
                <a:tc>
                  <a:txBody>
                    <a:bodyPr/>
                    <a:lstStyle/>
                    <a:p>
                      <a:pPr marL="0" marR="0" lvl="0" indent="0" algn="l" rtl="0">
                        <a:spcBef>
                          <a:spcPts val="0"/>
                        </a:spcBef>
                        <a:spcAft>
                          <a:spcPts val="0"/>
                        </a:spcAft>
                        <a:buNone/>
                      </a:pPr>
                      <a:r>
                        <a:rPr lang="fr-BE" sz="1800"/>
                        <a:t>D&amp;E&amp;C measures</a:t>
                      </a:r>
                      <a:endParaRPr/>
                    </a:p>
                  </a:txBody>
                  <a:tcPr marL="91450" marR="91450" marT="45725" marB="45725"/>
                </a:tc>
                <a:extLst>
                  <a:ext uri="{0D108BD9-81ED-4DB2-BD59-A6C34878D82A}">
                    <a16:rowId xmlns:a16="http://schemas.microsoft.com/office/drawing/2014/main" val="10000"/>
                  </a:ext>
                </a:extLst>
              </a:tr>
              <a:tr h="3585150">
                <a:tc>
                  <a:txBody>
                    <a:bodyPr/>
                    <a:lstStyle/>
                    <a:p>
                      <a:pPr marL="0" marR="0" lvl="0" indent="0" algn="l" rtl="0">
                        <a:spcBef>
                          <a:spcPts val="0"/>
                        </a:spcBef>
                        <a:spcAft>
                          <a:spcPts val="0"/>
                        </a:spcAft>
                        <a:buNone/>
                      </a:pPr>
                      <a:r>
                        <a:rPr lang="fr-BE" sz="1600"/>
                        <a:t>Who will use or further up-take the results of the project? Who will benefit from the results of the project?</a:t>
                      </a:r>
                      <a:endParaRPr sz="1600"/>
                    </a:p>
                  </a:txBody>
                  <a:tcPr marL="91450" marR="91450" marT="45725" marB="45725"/>
                </a:tc>
                <a:tc>
                  <a:txBody>
                    <a:bodyPr/>
                    <a:lstStyle/>
                    <a:p>
                      <a:pPr marL="0" marR="0" lvl="0" indent="0" algn="l" rtl="0">
                        <a:spcBef>
                          <a:spcPts val="0"/>
                        </a:spcBef>
                        <a:spcAft>
                          <a:spcPts val="0"/>
                        </a:spcAft>
                        <a:buNone/>
                      </a:pPr>
                      <a:r>
                        <a:rPr lang="fr-BE" sz="1600"/>
                        <a:t>What change do you expect to see after successful dissemination and exploitation of project results to the target group(s)?</a:t>
                      </a:r>
                      <a:endParaRPr sz="1600"/>
                    </a:p>
                  </a:txBody>
                  <a:tcPr marL="91450" marR="91450" marT="45725" marB="45725"/>
                </a:tc>
                <a:tc>
                  <a:txBody>
                    <a:bodyPr/>
                    <a:lstStyle/>
                    <a:p>
                      <a:pPr marL="0" marR="0" lvl="0" indent="0" algn="l" rtl="0">
                        <a:spcBef>
                          <a:spcPts val="0"/>
                        </a:spcBef>
                        <a:spcAft>
                          <a:spcPts val="0"/>
                        </a:spcAft>
                        <a:buNone/>
                      </a:pPr>
                      <a:r>
                        <a:rPr lang="fr-BE" sz="1600"/>
                        <a:t>What are the expected wider scientific, economic and societal effects of the project contributing to the expected impacts outlined in the respective destination in the work programme?</a:t>
                      </a:r>
                      <a:endParaRPr sz="16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2"/>
          <p:cNvSpPr txBox="1"/>
          <p:nvPr/>
        </p:nvSpPr>
        <p:spPr>
          <a:xfrm>
            <a:off x="1830388" y="2444928"/>
            <a:ext cx="8229600" cy="1373951"/>
          </a:xfrm>
          <a:prstGeom prst="rect">
            <a:avLst/>
          </a:prstGeom>
          <a:noFill/>
          <a:ln>
            <a:noFill/>
          </a:ln>
        </p:spPr>
        <p:txBody>
          <a:bodyPr spcFirstLastPara="1" wrap="square" lIns="91425" tIns="0" rIns="91425" bIns="0" anchor="t" anchorCtr="0">
            <a:noAutofit/>
          </a:bodyPr>
          <a:lstStyle/>
          <a:p>
            <a:pPr marL="0" marR="0" lvl="0" indent="0" algn="ctr" rtl="0">
              <a:lnSpc>
                <a:spcPct val="200000"/>
              </a:lnSpc>
              <a:spcBef>
                <a:spcPts val="0"/>
              </a:spcBef>
              <a:spcAft>
                <a:spcPts val="0"/>
              </a:spcAft>
              <a:buNone/>
            </a:pPr>
            <a:r>
              <a:rPr lang="fr-BE" sz="5400" b="0">
                <a:solidFill>
                  <a:schemeClr val="accent4"/>
                </a:solidFill>
                <a:latin typeface="Arial"/>
                <a:ea typeface="Arial"/>
                <a:cs typeface="Arial"/>
                <a:sym typeface="Arial"/>
              </a:rPr>
              <a:t>Thank you!</a:t>
            </a:r>
            <a:endParaRPr/>
          </a:p>
          <a:p>
            <a:pPr marL="358775" marR="0" lvl="0" indent="-358775" algn="ctr" rtl="0">
              <a:spcBef>
                <a:spcPts val="0"/>
              </a:spcBef>
              <a:spcAft>
                <a:spcPts val="0"/>
              </a:spcAft>
              <a:buNone/>
            </a:pPr>
            <a:br>
              <a:rPr lang="fr-BE" sz="3000" b="0">
                <a:solidFill>
                  <a:schemeClr val="dk1"/>
                </a:solidFill>
                <a:latin typeface="Arial"/>
                <a:ea typeface="Arial"/>
                <a:cs typeface="Arial"/>
                <a:sym typeface="Arial"/>
              </a:rPr>
            </a:br>
            <a:r>
              <a:rPr lang="fr-BE" sz="3000" b="0">
                <a:solidFill>
                  <a:schemeClr val="dk1"/>
                </a:solidFill>
                <a:latin typeface="Arial"/>
                <a:ea typeface="Arial"/>
                <a:cs typeface="Arial"/>
                <a:sym typeface="Arial"/>
              </a:rPr>
              <a:t> </a:t>
            </a:r>
            <a:br>
              <a:rPr lang="fr-BE" sz="3000" b="0">
                <a:solidFill>
                  <a:schemeClr val="dk1"/>
                </a:solidFill>
                <a:latin typeface="Arial"/>
                <a:ea typeface="Arial"/>
                <a:cs typeface="Arial"/>
                <a:sym typeface="Arial"/>
              </a:rPr>
            </a:br>
            <a:br>
              <a:rPr lang="fr-BE" sz="3000" b="0">
                <a:solidFill>
                  <a:schemeClr val="dk1"/>
                </a:solidFill>
                <a:latin typeface="Arial"/>
                <a:ea typeface="Arial"/>
                <a:cs typeface="Arial"/>
                <a:sym typeface="Arial"/>
              </a:rPr>
            </a:br>
            <a:br>
              <a:rPr lang="fr-BE" sz="3000" b="1">
                <a:solidFill>
                  <a:schemeClr val="dk1"/>
                </a:solidFill>
                <a:latin typeface="Arial"/>
                <a:ea typeface="Arial"/>
                <a:cs typeface="Arial"/>
                <a:sym typeface="Arial"/>
              </a:rPr>
            </a:br>
            <a:endParaRPr sz="3000" b="1">
              <a:solidFill>
                <a:schemeClr val="dk1"/>
              </a:solidFill>
              <a:latin typeface="Arial"/>
              <a:ea typeface="Arial"/>
              <a:cs typeface="Arial"/>
              <a:sym typeface="Arial"/>
            </a:endParaRPr>
          </a:p>
        </p:txBody>
      </p:sp>
      <p:sp>
        <p:nvSpPr>
          <p:cNvPr id="550" name="Google Shape;550;p32"/>
          <p:cNvSpPr txBox="1"/>
          <p:nvPr/>
        </p:nvSpPr>
        <p:spPr>
          <a:xfrm>
            <a:off x="3107899" y="4221088"/>
            <a:ext cx="5674579" cy="523220"/>
          </a:xfrm>
          <a:prstGeom prst="rect">
            <a:avLst/>
          </a:prstGeom>
          <a:noFill/>
          <a:ln>
            <a:noFill/>
          </a:ln>
        </p:spPr>
        <p:txBody>
          <a:bodyPr spcFirstLastPara="1" wrap="square" lIns="0" tIns="45700" rIns="91425" bIns="45700" anchor="ctr" anchorCtr="0">
            <a:spAutoFit/>
          </a:bodyPr>
          <a:lstStyle/>
          <a:p>
            <a:pPr marL="0" marR="0" lvl="0" indent="0" algn="ctr" rtl="0">
              <a:spcBef>
                <a:spcPts val="0"/>
              </a:spcBef>
              <a:spcAft>
                <a:spcPts val="0"/>
              </a:spcAft>
              <a:buNone/>
            </a:pPr>
            <a:r>
              <a:rPr lang="fr-BE" sz="2800" b="1">
                <a:solidFill>
                  <a:schemeClr val="dk2"/>
                </a:solidFill>
                <a:latin typeface="Arial"/>
                <a:ea typeface="Arial"/>
                <a:cs typeface="Arial"/>
                <a:sym typeface="Arial"/>
              </a:rPr>
              <a:t>#HorizonEU</a:t>
            </a:r>
            <a:endParaRPr sz="2800" b="1">
              <a:solidFill>
                <a:schemeClr val="dk2"/>
              </a:solidFill>
              <a:latin typeface="Arial"/>
              <a:ea typeface="Arial"/>
              <a:cs typeface="Arial"/>
              <a:sym typeface="Arial"/>
            </a:endParaRPr>
          </a:p>
        </p:txBody>
      </p:sp>
      <p:sp>
        <p:nvSpPr>
          <p:cNvPr id="551" name="Google Shape;551;p32"/>
          <p:cNvSpPr txBox="1"/>
          <p:nvPr/>
        </p:nvSpPr>
        <p:spPr>
          <a:xfrm>
            <a:off x="2965428" y="4765568"/>
            <a:ext cx="59595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800" b="1"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http://ec.europa.eu/horizon-europe</a:t>
            </a:r>
            <a:endParaRPr sz="1800" b="1" u="sng">
              <a:solidFill>
                <a:schemeClr val="dk2"/>
              </a:solidFill>
              <a:latin typeface="Arial"/>
              <a:ea typeface="Arial"/>
              <a:cs typeface="Arial"/>
              <a:sym typeface="Arial"/>
            </a:endParaRPr>
          </a:p>
          <a:p>
            <a:pPr marL="0" marR="0" lvl="0" indent="0" algn="ctr" rtl="0">
              <a:spcBef>
                <a:spcPts val="0"/>
              </a:spcBef>
              <a:spcAft>
                <a:spcPts val="0"/>
              </a:spcAft>
              <a:buNone/>
            </a:pPr>
            <a:endParaRPr sz="1000" b="0">
              <a:solidFill>
                <a:schemeClr val="accent3"/>
              </a:solidFill>
              <a:latin typeface="Arial"/>
              <a:ea typeface="Arial"/>
              <a:cs typeface="Arial"/>
              <a:sym typeface="Arial"/>
            </a:endParaRPr>
          </a:p>
        </p:txBody>
      </p:sp>
      <p:sp>
        <p:nvSpPr>
          <p:cNvPr id="552" name="Google Shape;552;p32"/>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
          <p:cNvSpPr txBox="1">
            <a:spLocks noGrp="1"/>
          </p:cNvSpPr>
          <p:nvPr>
            <p:ph type="title"/>
          </p:nvPr>
        </p:nvSpPr>
        <p:spPr>
          <a:xfrm>
            <a:off x="895725" y="2653350"/>
            <a:ext cx="10515600" cy="600300"/>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a:t>1. Impact: General information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
          <p:cNvSpPr/>
          <p:nvPr/>
        </p:nvSpPr>
        <p:spPr>
          <a:xfrm>
            <a:off x="2286000" y="-171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3200" b="1" i="0" u="none" strike="noStrike" cap="none">
                <a:solidFill>
                  <a:srgbClr val="FFFFFF"/>
                </a:solidFill>
                <a:latin typeface="Arial"/>
                <a:ea typeface="Arial"/>
                <a:cs typeface="Arial"/>
                <a:sym typeface="Arial"/>
              </a:rPr>
              <a:t>From Activities to Impacts</a:t>
            </a:r>
            <a:endParaRPr sz="2000" b="0" i="0" u="none" strike="noStrike" cap="none">
              <a:solidFill>
                <a:srgbClr val="FFFFFF"/>
              </a:solidFill>
              <a:latin typeface="Arial"/>
              <a:ea typeface="Arial"/>
              <a:cs typeface="Arial"/>
              <a:sym typeface="Arial"/>
            </a:endParaRPr>
          </a:p>
        </p:txBody>
      </p:sp>
      <p:sp>
        <p:nvSpPr>
          <p:cNvPr id="245" name="Google Shape;245;p5"/>
          <p:cNvSpPr txBox="1"/>
          <p:nvPr/>
        </p:nvSpPr>
        <p:spPr>
          <a:xfrm>
            <a:off x="3872291" y="1752982"/>
            <a:ext cx="1353344"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2400" b="0" i="0" u="none" strike="noStrike" cap="none">
                <a:solidFill>
                  <a:srgbClr val="3F3F3F"/>
                </a:solidFill>
                <a:latin typeface="Times New Roman"/>
                <a:ea typeface="Times New Roman"/>
                <a:cs typeface="Times New Roman"/>
                <a:sym typeface="Times New Roman"/>
              </a:rPr>
              <a:t>produce</a:t>
            </a:r>
            <a:endParaRPr/>
          </a:p>
        </p:txBody>
      </p:sp>
      <p:sp>
        <p:nvSpPr>
          <p:cNvPr id="246" name="Google Shape;246;p5"/>
          <p:cNvSpPr/>
          <p:nvPr/>
        </p:nvSpPr>
        <p:spPr>
          <a:xfrm>
            <a:off x="2072091" y="1441522"/>
            <a:ext cx="1800200" cy="108012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3F3F3F"/>
              </a:solidFill>
              <a:latin typeface="Times New Roman"/>
              <a:ea typeface="Times New Roman"/>
              <a:cs typeface="Times New Roman"/>
              <a:sym typeface="Times New Roman"/>
            </a:endParaRPr>
          </a:p>
          <a:p>
            <a:pPr marL="0" marR="0" lvl="0" indent="0" algn="ctr" rtl="0">
              <a:spcBef>
                <a:spcPts val="0"/>
              </a:spcBef>
              <a:spcAft>
                <a:spcPts val="0"/>
              </a:spcAft>
              <a:buNone/>
            </a:pPr>
            <a:r>
              <a:rPr lang="fr-BE" sz="2400" b="0" i="0" u="none" strike="noStrike" cap="none">
                <a:solidFill>
                  <a:srgbClr val="FFFFFF"/>
                </a:solidFill>
                <a:latin typeface="Times New Roman"/>
                <a:ea typeface="Times New Roman"/>
                <a:cs typeface="Times New Roman"/>
                <a:sym typeface="Times New Roman"/>
              </a:rPr>
              <a:t>Activities</a:t>
            </a:r>
            <a:endParaRPr sz="2400" b="0" i="0" u="none" strike="noStrike" cap="none">
              <a:solidFill>
                <a:srgbClr val="FFFFFF"/>
              </a:solidFill>
              <a:latin typeface="Times New Roman"/>
              <a:ea typeface="Times New Roman"/>
              <a:cs typeface="Times New Roman"/>
              <a:sym typeface="Times New Roman"/>
            </a:endParaRPr>
          </a:p>
        </p:txBody>
      </p:sp>
      <p:sp>
        <p:nvSpPr>
          <p:cNvPr id="247" name="Google Shape;247;p5"/>
          <p:cNvSpPr/>
          <p:nvPr/>
        </p:nvSpPr>
        <p:spPr>
          <a:xfrm>
            <a:off x="5024419" y="1441522"/>
            <a:ext cx="1800200" cy="108012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3F3F3F"/>
              </a:solidFill>
              <a:latin typeface="Times New Roman"/>
              <a:ea typeface="Times New Roman"/>
              <a:cs typeface="Times New Roman"/>
              <a:sym typeface="Times New Roman"/>
            </a:endParaRPr>
          </a:p>
          <a:p>
            <a:pPr marL="0" marR="0" lvl="0" indent="0" algn="ctr" rtl="0">
              <a:spcBef>
                <a:spcPts val="0"/>
              </a:spcBef>
              <a:spcAft>
                <a:spcPts val="0"/>
              </a:spcAft>
              <a:buNone/>
            </a:pPr>
            <a:r>
              <a:rPr lang="fr-BE" sz="2400" b="0" i="0" u="none" strike="noStrike" cap="none">
                <a:solidFill>
                  <a:srgbClr val="FFFFFF"/>
                </a:solidFill>
                <a:latin typeface="Times New Roman"/>
                <a:ea typeface="Times New Roman"/>
                <a:cs typeface="Times New Roman"/>
                <a:sym typeface="Times New Roman"/>
              </a:rPr>
              <a:t>Outputs</a:t>
            </a:r>
            <a:endParaRPr/>
          </a:p>
        </p:txBody>
      </p:sp>
      <p:sp>
        <p:nvSpPr>
          <p:cNvPr id="248" name="Google Shape;248;p5"/>
          <p:cNvSpPr txBox="1"/>
          <p:nvPr/>
        </p:nvSpPr>
        <p:spPr>
          <a:xfrm>
            <a:off x="6824619" y="1196752"/>
            <a:ext cx="1425352"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2400" b="0" i="0" u="none" strike="noStrike" cap="none">
                <a:solidFill>
                  <a:srgbClr val="3F3F3F"/>
                </a:solidFill>
                <a:latin typeface="Times New Roman"/>
                <a:ea typeface="Times New Roman"/>
                <a:cs typeface="Times New Roman"/>
                <a:sym typeface="Times New Roman"/>
              </a:rPr>
              <a:t>which - through use - create</a:t>
            </a:r>
            <a:endParaRPr/>
          </a:p>
        </p:txBody>
      </p:sp>
      <p:sp>
        <p:nvSpPr>
          <p:cNvPr id="249" name="Google Shape;249;p5"/>
          <p:cNvSpPr/>
          <p:nvPr/>
        </p:nvSpPr>
        <p:spPr>
          <a:xfrm>
            <a:off x="8120763" y="1441522"/>
            <a:ext cx="1425352" cy="108012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BE" sz="2400" b="0" i="0" u="none" strike="noStrike" cap="none">
                <a:solidFill>
                  <a:srgbClr val="FFFFFF"/>
                </a:solidFill>
                <a:latin typeface="Times New Roman"/>
                <a:ea typeface="Times New Roman"/>
                <a:cs typeface="Times New Roman"/>
                <a:sym typeface="Times New Roman"/>
              </a:rPr>
              <a:t>Outcomes/Results</a:t>
            </a:r>
            <a:endParaRPr sz="2400" b="0" i="0" u="none" strike="noStrike" cap="none">
              <a:solidFill>
                <a:srgbClr val="FFFFFF"/>
              </a:solidFill>
              <a:latin typeface="Times New Roman"/>
              <a:ea typeface="Times New Roman"/>
              <a:cs typeface="Times New Roman"/>
              <a:sym typeface="Times New Roman"/>
            </a:endParaRPr>
          </a:p>
        </p:txBody>
      </p:sp>
      <p:sp>
        <p:nvSpPr>
          <p:cNvPr id="250" name="Google Shape;250;p5"/>
          <p:cNvSpPr txBox="1"/>
          <p:nvPr/>
        </p:nvSpPr>
        <p:spPr>
          <a:xfrm>
            <a:off x="1919537" y="2996952"/>
            <a:ext cx="85689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800" b="0" i="0" u="none" strike="noStrike" cap="none">
                <a:solidFill>
                  <a:srgbClr val="3F3F3F"/>
                </a:solidFill>
                <a:latin typeface="Arial"/>
                <a:ea typeface="Arial"/>
                <a:cs typeface="Arial"/>
                <a:sym typeface="Arial"/>
              </a:rPr>
              <a:t>OUTCOME/RESULT =what happens, if our </a:t>
            </a:r>
            <a:r>
              <a:rPr lang="fr-BE" sz="1800" b="1" i="0" u="none" strike="noStrike" cap="none">
                <a:solidFill>
                  <a:srgbClr val="FF0000"/>
                </a:solidFill>
                <a:latin typeface="Arial"/>
                <a:ea typeface="Arial"/>
                <a:cs typeface="Arial"/>
                <a:sym typeface="Arial"/>
              </a:rPr>
              <a:t>target group uses</a:t>
            </a:r>
            <a:r>
              <a:rPr lang="fr-BE" sz="1800" b="0" i="0" u="none" strike="noStrike" cap="none">
                <a:solidFill>
                  <a:srgbClr val="3F3F3F"/>
                </a:solidFill>
                <a:latin typeface="Arial"/>
                <a:ea typeface="Arial"/>
                <a:cs typeface="Arial"/>
                <a:sym typeface="Arial"/>
              </a:rPr>
              <a:t> our outputs!</a:t>
            </a:r>
            <a:endParaRPr/>
          </a:p>
          <a:p>
            <a:pPr marL="800100" marR="0" lvl="1" indent="-342900" algn="l" rtl="0">
              <a:spcBef>
                <a:spcPts val="0"/>
              </a:spcBef>
              <a:spcAft>
                <a:spcPts val="0"/>
              </a:spcAft>
              <a:buClr>
                <a:srgbClr val="3F3F3F"/>
              </a:buClr>
              <a:buSzPts val="1800"/>
              <a:buFont typeface="Arial"/>
              <a:buChar char="•"/>
            </a:pPr>
            <a:r>
              <a:rPr lang="fr-BE" sz="1800" b="0" i="0" u="none" strike="noStrike" cap="none">
                <a:solidFill>
                  <a:srgbClr val="3F3F3F"/>
                </a:solidFill>
                <a:latin typeface="Arial"/>
                <a:ea typeface="Arial"/>
                <a:cs typeface="Arial"/>
                <a:sym typeface="Arial"/>
              </a:rPr>
              <a:t>they become more knowledgeable (enlightenment!) or</a:t>
            </a:r>
            <a:endParaRPr/>
          </a:p>
          <a:p>
            <a:pPr marL="800100" marR="0" lvl="1" indent="-342900" algn="l" rtl="0">
              <a:spcBef>
                <a:spcPts val="0"/>
              </a:spcBef>
              <a:spcAft>
                <a:spcPts val="0"/>
              </a:spcAft>
              <a:buClr>
                <a:srgbClr val="3F3F3F"/>
              </a:buClr>
              <a:buSzPts val="1800"/>
              <a:buFont typeface="Arial"/>
              <a:buChar char="•"/>
            </a:pPr>
            <a:r>
              <a:rPr lang="fr-BE" sz="1800" b="0" i="0" u="none" strike="noStrike" cap="none">
                <a:solidFill>
                  <a:srgbClr val="3F3F3F"/>
                </a:solidFill>
                <a:latin typeface="Arial"/>
                <a:ea typeface="Arial"/>
                <a:cs typeface="Arial"/>
                <a:sym typeface="Arial"/>
              </a:rPr>
              <a:t>produce better products or</a:t>
            </a:r>
            <a:endParaRPr/>
          </a:p>
          <a:p>
            <a:pPr marL="800100" marR="0" lvl="1" indent="-342900" algn="l" rtl="0">
              <a:spcBef>
                <a:spcPts val="0"/>
              </a:spcBef>
              <a:spcAft>
                <a:spcPts val="0"/>
              </a:spcAft>
              <a:buClr>
                <a:srgbClr val="3F3F3F"/>
              </a:buClr>
              <a:buSzPts val="1800"/>
              <a:buFont typeface="Arial"/>
              <a:buChar char="•"/>
            </a:pPr>
            <a:r>
              <a:rPr lang="fr-BE" sz="1800" b="0" i="0" u="none" strike="noStrike" cap="none">
                <a:solidFill>
                  <a:srgbClr val="3F3F3F"/>
                </a:solidFill>
                <a:latin typeface="Arial"/>
                <a:ea typeface="Arial"/>
                <a:cs typeface="Arial"/>
                <a:sym typeface="Arial"/>
              </a:rPr>
              <a:t>reduce the ecological footprint</a:t>
            </a:r>
            <a:endParaRPr/>
          </a:p>
          <a:p>
            <a:pPr marL="0" marR="0" lvl="0" indent="0" algn="l" rtl="0">
              <a:spcBef>
                <a:spcPts val="0"/>
              </a:spcBef>
              <a:spcAft>
                <a:spcPts val="0"/>
              </a:spcAft>
              <a:buNone/>
            </a:pPr>
            <a:endParaRPr sz="1800" b="0" i="0" u="none" strike="noStrike" cap="none">
              <a:solidFill>
                <a:srgbClr val="3F3F3F"/>
              </a:solidFill>
              <a:latin typeface="Arial"/>
              <a:ea typeface="Arial"/>
              <a:cs typeface="Arial"/>
              <a:sym typeface="Arial"/>
            </a:endParaRPr>
          </a:p>
          <a:p>
            <a:pPr marL="0" marR="0" lvl="0" indent="0" algn="l" rtl="0">
              <a:spcBef>
                <a:spcPts val="0"/>
              </a:spcBef>
              <a:spcAft>
                <a:spcPts val="0"/>
              </a:spcAft>
              <a:buNone/>
            </a:pPr>
            <a:r>
              <a:rPr lang="fr-BE" sz="1800" b="0" i="0" u="none" strike="noStrike" cap="none">
                <a:solidFill>
                  <a:srgbClr val="3F3F3F"/>
                </a:solidFill>
                <a:latin typeface="Arial"/>
                <a:ea typeface="Arial"/>
                <a:cs typeface="Arial"/>
                <a:sym typeface="Arial"/>
              </a:rPr>
              <a:t>IMPACT = what happens </a:t>
            </a:r>
            <a:r>
              <a:rPr lang="fr-BE" sz="1800" b="1" i="0" u="none" strike="noStrike" cap="none">
                <a:solidFill>
                  <a:srgbClr val="FF0000"/>
                </a:solidFill>
                <a:latin typeface="Arial"/>
                <a:ea typeface="Arial"/>
                <a:cs typeface="Arial"/>
                <a:sym typeface="Arial"/>
              </a:rPr>
              <a:t>by use or non-use </a:t>
            </a:r>
            <a:r>
              <a:rPr lang="fr-BE" sz="1800" b="0" i="0" u="none" strike="noStrike" cap="none">
                <a:solidFill>
                  <a:srgbClr val="3F3F3F"/>
                </a:solidFill>
                <a:latin typeface="Arial"/>
                <a:ea typeface="Arial"/>
                <a:cs typeface="Arial"/>
                <a:sym typeface="Arial"/>
              </a:rPr>
              <a:t>of others than our primary target group (i.e. a ‘secondary’ or even ‘not-intended audience’)</a:t>
            </a:r>
            <a:endParaRPr/>
          </a:p>
          <a:p>
            <a:pPr marL="0" marR="0" lvl="0" indent="0" algn="ctr" rtl="0">
              <a:spcBef>
                <a:spcPts val="0"/>
              </a:spcBef>
              <a:spcAft>
                <a:spcPts val="0"/>
              </a:spcAft>
              <a:buNone/>
            </a:pPr>
            <a:endParaRPr sz="1800" b="0" i="0" u="none" strike="noStrike" cap="none">
              <a:solidFill>
                <a:srgbClr val="3F3F3F"/>
              </a:solidFill>
              <a:latin typeface="Arial"/>
              <a:ea typeface="Arial"/>
              <a:cs typeface="Arial"/>
              <a:sym typeface="Arial"/>
            </a:endParaRPr>
          </a:p>
        </p:txBody>
      </p:sp>
      <p:sp>
        <p:nvSpPr>
          <p:cNvPr id="251" name="Google Shape;251;p5"/>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a:t>From Activities to Impacts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fr-BE"/>
              <a:t>What are project results?</a:t>
            </a:r>
            <a:endParaRPr/>
          </a:p>
        </p:txBody>
      </p:sp>
      <p:graphicFrame>
        <p:nvGraphicFramePr>
          <p:cNvPr id="258" name="Google Shape;258;p6"/>
          <p:cNvGraphicFramePr/>
          <p:nvPr/>
        </p:nvGraphicFramePr>
        <p:xfrm>
          <a:off x="838200" y="1209675"/>
          <a:ext cx="4678750" cy="1790350"/>
        </p:xfrm>
        <a:graphic>
          <a:graphicData uri="http://schemas.openxmlformats.org/drawingml/2006/table">
            <a:tbl>
              <a:tblPr>
                <a:noFill/>
                <a:tableStyleId>{BC2DFFFD-DC7A-4234-90E5-0EEDB0AEBFDB}</a:tableStyleId>
              </a:tblPr>
              <a:tblGrid>
                <a:gridCol w="4678750">
                  <a:extLst>
                    <a:ext uri="{9D8B030D-6E8A-4147-A177-3AD203B41FA5}">
                      <a16:colId xmlns:a16="http://schemas.microsoft.com/office/drawing/2014/main" val="20000"/>
                    </a:ext>
                  </a:extLst>
                </a:gridCol>
              </a:tblGrid>
              <a:tr h="448800">
                <a:tc>
                  <a:txBody>
                    <a:bodyPr/>
                    <a:lstStyle/>
                    <a:p>
                      <a:pPr marL="0" marR="0" lvl="0" indent="0" algn="l" rtl="0">
                        <a:spcBef>
                          <a:spcPts val="0"/>
                        </a:spcBef>
                        <a:spcAft>
                          <a:spcPts val="0"/>
                        </a:spcAft>
                        <a:buNone/>
                      </a:pPr>
                      <a:r>
                        <a:rPr lang="fr-BE" sz="2000" b="1" u="none" strike="noStrike" cap="none">
                          <a:latin typeface="Calibri"/>
                          <a:ea typeface="Calibri"/>
                          <a:cs typeface="Calibri"/>
                          <a:sym typeface="Calibri"/>
                        </a:rPr>
                        <a:t>Results</a:t>
                      </a:r>
                      <a:r>
                        <a:rPr lang="fr-BE" sz="2000" u="none" strike="noStrike" cap="none">
                          <a:latin typeface="Calibri"/>
                          <a:ea typeface="Calibri"/>
                          <a:cs typeface="Calibri"/>
                          <a:sym typeface="Calibri"/>
                        </a:rPr>
                        <a:t> </a:t>
                      </a:r>
                      <a:endParaRPr/>
                    </a:p>
                  </a:txBody>
                  <a:tcPr marL="91450" marR="91450" marT="45700" marB="457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341550">
                <a:tc>
                  <a:txBody>
                    <a:bodyPr/>
                    <a:lstStyle/>
                    <a:p>
                      <a:pPr marL="0" marR="0" lvl="0" indent="0" algn="just" rtl="0">
                        <a:spcBef>
                          <a:spcPts val="0"/>
                        </a:spcBef>
                        <a:spcAft>
                          <a:spcPts val="0"/>
                        </a:spcAft>
                        <a:buNone/>
                      </a:pPr>
                      <a:r>
                        <a:rPr lang="fr-BE" sz="2000">
                          <a:solidFill>
                            <a:schemeClr val="dk1"/>
                          </a:solidFill>
                          <a:latin typeface="Calibri"/>
                          <a:ea typeface="Calibri"/>
                          <a:cs typeface="Calibri"/>
                          <a:sym typeface="Calibri"/>
                        </a:rPr>
                        <a:t>Any tangible or intangible output of the action, such as data, knowledge and information whatever their form or nature, whether or not they can be protected.* </a:t>
                      </a:r>
                      <a:endParaRPr sz="2000">
                        <a:latin typeface="Calibri"/>
                        <a:ea typeface="Calibri"/>
                        <a:cs typeface="Calibri"/>
                        <a:sym typeface="Calibri"/>
                      </a:endParaRPr>
                    </a:p>
                  </a:txBody>
                  <a:tcPr marL="91450" marR="91450" marT="45700" marB="457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bl>
          </a:graphicData>
        </a:graphic>
      </p:graphicFrame>
      <p:sp>
        <p:nvSpPr>
          <p:cNvPr id="259" name="Google Shape;259;p6"/>
          <p:cNvSpPr txBox="1"/>
          <p:nvPr/>
        </p:nvSpPr>
        <p:spPr>
          <a:xfrm>
            <a:off x="2189065" y="5844344"/>
            <a:ext cx="8741746" cy="12328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E1060"/>
              </a:buClr>
              <a:buSzPts val="1400"/>
              <a:buFont typeface="Arial"/>
              <a:buNone/>
            </a:pPr>
            <a:endParaRPr sz="1400" b="0" i="0" u="none" strike="noStrike" cap="none">
              <a:solidFill>
                <a:srgbClr val="0F5494"/>
              </a:solidFill>
              <a:latin typeface="Arial"/>
              <a:ea typeface="Arial"/>
              <a:cs typeface="Arial"/>
              <a:sym typeface="Arial"/>
            </a:endParaRPr>
          </a:p>
          <a:p>
            <a:pPr marL="0" marR="0" lvl="0" indent="0" algn="l" rtl="0">
              <a:spcBef>
                <a:spcPts val="280"/>
              </a:spcBef>
              <a:spcAft>
                <a:spcPts val="0"/>
              </a:spcAft>
              <a:buClr>
                <a:srgbClr val="6E1060"/>
              </a:buClr>
              <a:buSzPts val="1400"/>
              <a:buFont typeface="Arial"/>
              <a:buNone/>
            </a:pPr>
            <a:endParaRPr sz="1400" b="0" i="0" u="none" strike="noStrike" cap="none">
              <a:solidFill>
                <a:srgbClr val="0F5494"/>
              </a:solidFill>
              <a:latin typeface="Arial"/>
              <a:ea typeface="Arial"/>
              <a:cs typeface="Arial"/>
              <a:sym typeface="Arial"/>
            </a:endParaRPr>
          </a:p>
          <a:p>
            <a:pPr marL="0" marR="0" lvl="0" indent="0" algn="l" rtl="0">
              <a:spcBef>
                <a:spcPts val="280"/>
              </a:spcBef>
              <a:spcAft>
                <a:spcPts val="0"/>
              </a:spcAft>
              <a:buClr>
                <a:srgbClr val="6E1060"/>
              </a:buClr>
              <a:buSzPts val="1400"/>
              <a:buFont typeface="Arial"/>
              <a:buNone/>
            </a:pPr>
            <a:r>
              <a:rPr lang="fr-BE" sz="1400" b="0" i="0" u="none" strike="noStrike" cap="none">
                <a:solidFill>
                  <a:srgbClr val="0F5494"/>
                </a:solidFill>
                <a:latin typeface="Arial"/>
                <a:ea typeface="Arial"/>
                <a:cs typeface="Arial"/>
                <a:sym typeface="Arial"/>
              </a:rPr>
              <a:t>*</a:t>
            </a:r>
            <a:r>
              <a:rPr lang="fr-BE" sz="1400" b="0" i="0" u="sng" strike="noStrike" cap="none">
                <a:solidFill>
                  <a:srgbClr val="0F5494"/>
                </a:solidFill>
                <a:latin typeface="Arial"/>
                <a:ea typeface="Arial"/>
                <a:cs typeface="Arial"/>
                <a:sym typeface="Arial"/>
                <a:hlinkClick r:id="rId3">
                  <a:extLst>
                    <a:ext uri="{A12FA001-AC4F-418D-AE19-62706E023703}">
                      <ahyp:hlinkClr xmlns:ahyp="http://schemas.microsoft.com/office/drawing/2018/hyperlinkcolor" val="tx"/>
                    </a:ext>
                  </a:extLst>
                </a:hlinkClick>
              </a:rPr>
              <a:t>http://ec.europa.eu/research/participants/portal/desktop/en/support/reference_terms.html</a:t>
            </a:r>
            <a:r>
              <a:rPr lang="fr-BE" sz="1400" b="0" i="0" u="none" strike="noStrike" cap="none">
                <a:solidFill>
                  <a:srgbClr val="0F5494"/>
                </a:solidFill>
                <a:latin typeface="Arial"/>
                <a:ea typeface="Arial"/>
                <a:cs typeface="Arial"/>
                <a:sym typeface="Arial"/>
              </a:rPr>
              <a:t> </a:t>
            </a:r>
            <a:endParaRPr/>
          </a:p>
        </p:txBody>
      </p:sp>
      <p:sp>
        <p:nvSpPr>
          <p:cNvPr id="260" name="Google Shape;260;p6"/>
          <p:cNvSpPr txBox="1"/>
          <p:nvPr/>
        </p:nvSpPr>
        <p:spPr>
          <a:xfrm>
            <a:off x="406816" y="3308832"/>
            <a:ext cx="5721499" cy="2154676"/>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rgbClr val="7030A0"/>
              </a:buClr>
              <a:buSzPts val="1800"/>
              <a:buFont typeface="Arial"/>
              <a:buChar char="•"/>
            </a:pPr>
            <a:r>
              <a:rPr lang="fr-BE" sz="1800" b="0" i="0" u="none" strike="noStrike" cap="none">
                <a:solidFill>
                  <a:srgbClr val="0F5494"/>
                </a:solidFill>
                <a:latin typeface="Calibri"/>
                <a:ea typeface="Calibri"/>
                <a:cs typeface="Calibri"/>
                <a:sym typeface="Calibri"/>
              </a:rPr>
              <a:t>Key exploitable results are the </a:t>
            </a:r>
            <a:r>
              <a:rPr lang="fr-BE" sz="1800" b="1" i="0" u="none" strike="noStrike" cap="none">
                <a:solidFill>
                  <a:srgbClr val="0F5494"/>
                </a:solidFill>
                <a:latin typeface="Calibri"/>
                <a:ea typeface="Calibri"/>
                <a:cs typeface="Calibri"/>
                <a:sym typeface="Calibri"/>
              </a:rPr>
              <a:t>outputs generated during the project which can be used and create impact</a:t>
            </a:r>
            <a:r>
              <a:rPr lang="fr-BE" sz="1800" b="0" i="0" u="none" strike="noStrike" cap="none">
                <a:solidFill>
                  <a:srgbClr val="0F5494"/>
                </a:solidFill>
                <a:latin typeface="Calibri"/>
                <a:ea typeface="Calibri"/>
                <a:cs typeface="Calibri"/>
                <a:sym typeface="Calibri"/>
              </a:rPr>
              <a:t>, either by the project partners or by other stakeholders </a:t>
            </a:r>
            <a:endParaRPr/>
          </a:p>
          <a:p>
            <a:pPr marL="342900" marR="0" lvl="0" indent="-228600" algn="just" rtl="0">
              <a:spcBef>
                <a:spcPts val="360"/>
              </a:spcBef>
              <a:spcAft>
                <a:spcPts val="0"/>
              </a:spcAft>
              <a:buClr>
                <a:srgbClr val="7030A0"/>
              </a:buClr>
              <a:buSzPts val="1800"/>
              <a:buFont typeface="Arial"/>
              <a:buNone/>
            </a:pPr>
            <a:endParaRPr sz="1800" b="0" i="1" u="none" strike="noStrike" cap="none">
              <a:solidFill>
                <a:srgbClr val="0F5494"/>
              </a:solidFill>
              <a:latin typeface="Calibri"/>
              <a:ea typeface="Calibri"/>
              <a:cs typeface="Calibri"/>
              <a:sym typeface="Calibri"/>
            </a:endParaRPr>
          </a:p>
          <a:p>
            <a:pPr marL="342900" marR="0" lvl="0" indent="-342900" algn="l" rtl="0">
              <a:spcBef>
                <a:spcPts val="360"/>
              </a:spcBef>
              <a:spcAft>
                <a:spcPts val="0"/>
              </a:spcAft>
              <a:buClr>
                <a:srgbClr val="7030A0"/>
              </a:buClr>
              <a:buSzPts val="1800"/>
              <a:buFont typeface="Arial"/>
              <a:buChar char="•"/>
            </a:pPr>
            <a:r>
              <a:rPr lang="fr-BE" sz="1800" b="0" i="0" u="none" strike="noStrike" cap="none">
                <a:solidFill>
                  <a:srgbClr val="0F5494"/>
                </a:solidFill>
                <a:latin typeface="Calibri"/>
                <a:ea typeface="Calibri"/>
                <a:cs typeface="Calibri"/>
                <a:sym typeface="Calibri"/>
              </a:rPr>
              <a:t>Project results can be reusable and exploitable (e.g. inventions, prototypes, services) as such, or elements (knowledge, technology, processes, networks) that have potential to contribute for further work on research or innovation</a:t>
            </a:r>
            <a:endParaRPr/>
          </a:p>
          <a:p>
            <a:pPr marL="0" marR="0" lvl="0" indent="0" algn="l" rtl="0">
              <a:spcBef>
                <a:spcPts val="400"/>
              </a:spcBef>
              <a:spcAft>
                <a:spcPts val="0"/>
              </a:spcAft>
              <a:buClr>
                <a:srgbClr val="6E1060"/>
              </a:buClr>
              <a:buSzPts val="2000"/>
              <a:buFont typeface="Arial"/>
              <a:buNone/>
            </a:pPr>
            <a:endParaRPr sz="2000" b="0" i="0" u="none" strike="noStrike" cap="none">
              <a:solidFill>
                <a:srgbClr val="0F5494"/>
              </a:solidFill>
              <a:latin typeface="Calibri"/>
              <a:ea typeface="Calibri"/>
              <a:cs typeface="Calibri"/>
              <a:sym typeface="Calibri"/>
            </a:endParaRPr>
          </a:p>
        </p:txBody>
      </p:sp>
      <p:sp>
        <p:nvSpPr>
          <p:cNvPr id="261" name="Google Shape;261;p6"/>
          <p:cNvSpPr/>
          <p:nvPr/>
        </p:nvSpPr>
        <p:spPr>
          <a:xfrm rot="10800000">
            <a:off x="8040216" y="1650041"/>
            <a:ext cx="813200" cy="1572236"/>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b="0" i="0" u="none" strike="noStrike" cap="none">
              <a:solidFill>
                <a:srgbClr val="0F5494"/>
              </a:solidFill>
              <a:latin typeface="Verdana"/>
              <a:ea typeface="Verdana"/>
              <a:cs typeface="Verdana"/>
              <a:sym typeface="Verdana"/>
            </a:endParaRPr>
          </a:p>
        </p:txBody>
      </p:sp>
      <p:sp>
        <p:nvSpPr>
          <p:cNvPr id="262" name="Google Shape;262;p6"/>
          <p:cNvSpPr/>
          <p:nvPr/>
        </p:nvSpPr>
        <p:spPr>
          <a:xfrm>
            <a:off x="8014763" y="3683019"/>
            <a:ext cx="813200" cy="1572236"/>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b="0" i="0" u="none" strike="noStrike" cap="none">
              <a:solidFill>
                <a:srgbClr val="0F5494"/>
              </a:solidFill>
              <a:latin typeface="Verdana"/>
              <a:ea typeface="Verdana"/>
              <a:cs typeface="Verdana"/>
              <a:sym typeface="Verdana"/>
            </a:endParaRPr>
          </a:p>
        </p:txBody>
      </p:sp>
      <p:sp>
        <p:nvSpPr>
          <p:cNvPr id="263" name="Google Shape;263;p6"/>
          <p:cNvSpPr/>
          <p:nvPr/>
        </p:nvSpPr>
        <p:spPr>
          <a:xfrm>
            <a:off x="8761540" y="2922377"/>
            <a:ext cx="1395932" cy="836136"/>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b="0" i="0" u="none" strike="noStrike" cap="none">
              <a:solidFill>
                <a:srgbClr val="0F5494"/>
              </a:solidFill>
              <a:latin typeface="Verdana"/>
              <a:ea typeface="Verdana"/>
              <a:cs typeface="Verdana"/>
              <a:sym typeface="Verdana"/>
            </a:endParaRPr>
          </a:p>
        </p:txBody>
      </p:sp>
      <p:sp>
        <p:nvSpPr>
          <p:cNvPr id="264" name="Google Shape;264;p6"/>
          <p:cNvSpPr/>
          <p:nvPr/>
        </p:nvSpPr>
        <p:spPr>
          <a:xfrm rot="10800000">
            <a:off x="6719708" y="2884429"/>
            <a:ext cx="1395930" cy="836136"/>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b="0" i="0" u="none" strike="noStrike" cap="none">
              <a:solidFill>
                <a:srgbClr val="0F5494"/>
              </a:solidFill>
              <a:latin typeface="Verdana"/>
              <a:ea typeface="Verdana"/>
              <a:cs typeface="Verdana"/>
              <a:sym typeface="Verdana"/>
            </a:endParaRPr>
          </a:p>
        </p:txBody>
      </p:sp>
      <p:sp>
        <p:nvSpPr>
          <p:cNvPr id="265" name="Google Shape;265;p6"/>
          <p:cNvSpPr txBox="1"/>
          <p:nvPr/>
        </p:nvSpPr>
        <p:spPr>
          <a:xfrm>
            <a:off x="9009913" y="3141637"/>
            <a:ext cx="1649829"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900" b="0" i="0" u="none" strike="noStrike" cap="none">
                <a:solidFill>
                  <a:schemeClr val="dk1"/>
                </a:solidFill>
                <a:latin typeface="Arial"/>
                <a:ea typeface="Arial"/>
                <a:cs typeface="Arial"/>
                <a:sym typeface="Arial"/>
              </a:rPr>
              <a:t>Collaboration platforms</a:t>
            </a:r>
            <a:endParaRPr sz="900">
              <a:solidFill>
                <a:schemeClr val="dk1"/>
              </a:solidFill>
              <a:latin typeface="Arial"/>
              <a:ea typeface="Arial"/>
              <a:cs typeface="Arial"/>
              <a:sym typeface="Arial"/>
            </a:endParaRPr>
          </a:p>
        </p:txBody>
      </p:sp>
      <p:sp>
        <p:nvSpPr>
          <p:cNvPr id="266" name="Google Shape;266;p6"/>
          <p:cNvSpPr txBox="1"/>
          <p:nvPr/>
        </p:nvSpPr>
        <p:spPr>
          <a:xfrm>
            <a:off x="7604529" y="4490019"/>
            <a:ext cx="168099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00">
                <a:solidFill>
                  <a:schemeClr val="dk1"/>
                </a:solidFill>
                <a:latin typeface="Calibri"/>
                <a:ea typeface="Calibri"/>
                <a:cs typeface="Calibri"/>
                <a:sym typeface="Calibri"/>
              </a:rPr>
              <a:t>Educational</a:t>
            </a:r>
            <a:endParaRPr sz="1000">
              <a:solidFill>
                <a:schemeClr val="dk1"/>
              </a:solidFill>
              <a:latin typeface="Calibri"/>
              <a:ea typeface="Calibri"/>
              <a:cs typeface="Calibri"/>
              <a:sym typeface="Calibri"/>
            </a:endParaRPr>
          </a:p>
          <a:p>
            <a:pPr marL="0" marR="0" lvl="0" indent="0" algn="ctr" rtl="0">
              <a:spcBef>
                <a:spcPts val="0"/>
              </a:spcBef>
              <a:spcAft>
                <a:spcPts val="0"/>
              </a:spcAft>
              <a:buNone/>
            </a:pPr>
            <a:r>
              <a:rPr lang="fr-BE" sz="1000">
                <a:solidFill>
                  <a:schemeClr val="dk1"/>
                </a:solidFill>
                <a:latin typeface="Calibri"/>
                <a:ea typeface="Calibri"/>
                <a:cs typeface="Calibri"/>
                <a:sym typeface="Calibri"/>
              </a:rPr>
              <a:t>materials</a:t>
            </a:r>
            <a:endParaRPr sz="1000">
              <a:solidFill>
                <a:schemeClr val="dk1"/>
              </a:solidFill>
              <a:latin typeface="Calibri"/>
              <a:ea typeface="Calibri"/>
              <a:cs typeface="Calibri"/>
              <a:sym typeface="Calibri"/>
            </a:endParaRPr>
          </a:p>
          <a:p>
            <a:pPr marL="0" marR="0" lvl="0" indent="0" algn="ctr" rtl="0">
              <a:spcBef>
                <a:spcPts val="0"/>
              </a:spcBef>
              <a:spcAft>
                <a:spcPts val="0"/>
              </a:spcAft>
              <a:buNone/>
            </a:pPr>
            <a:endParaRPr sz="1000">
              <a:solidFill>
                <a:schemeClr val="dk1"/>
              </a:solidFill>
              <a:latin typeface="Calibri"/>
              <a:ea typeface="Calibri"/>
              <a:cs typeface="Calibri"/>
              <a:sym typeface="Calibri"/>
            </a:endParaRPr>
          </a:p>
          <a:p>
            <a:pPr marL="0" marR="0" lvl="0" indent="0" algn="ctr" rtl="0">
              <a:spcBef>
                <a:spcPts val="0"/>
              </a:spcBef>
              <a:spcAft>
                <a:spcPts val="0"/>
              </a:spcAft>
              <a:buNone/>
            </a:pPr>
            <a:r>
              <a:rPr lang="fr-BE" sz="1000">
                <a:solidFill>
                  <a:schemeClr val="dk1"/>
                </a:solidFill>
                <a:latin typeface="Calibri"/>
                <a:ea typeface="Calibri"/>
                <a:cs typeface="Calibri"/>
                <a:sym typeface="Calibri"/>
              </a:rPr>
              <a:t>Pre-standards</a:t>
            </a:r>
            <a:endParaRPr/>
          </a:p>
          <a:p>
            <a:pPr marL="0" marR="0" lvl="0" indent="0" algn="ctr" rtl="0">
              <a:spcBef>
                <a:spcPts val="0"/>
              </a:spcBef>
              <a:spcAft>
                <a:spcPts val="0"/>
              </a:spcAft>
              <a:buNone/>
            </a:pPr>
            <a:endParaRPr sz="1000">
              <a:solidFill>
                <a:schemeClr val="dk1"/>
              </a:solidFill>
              <a:latin typeface="Calibri"/>
              <a:ea typeface="Calibri"/>
              <a:cs typeface="Calibri"/>
              <a:sym typeface="Calibri"/>
            </a:endParaRPr>
          </a:p>
          <a:p>
            <a:pPr marL="0" marR="0" lvl="0" indent="0" algn="ctr" rtl="0">
              <a:spcBef>
                <a:spcPts val="0"/>
              </a:spcBef>
              <a:spcAft>
                <a:spcPts val="0"/>
              </a:spcAft>
              <a:buNone/>
            </a:pPr>
            <a:r>
              <a:rPr lang="fr-BE" sz="1000">
                <a:solidFill>
                  <a:schemeClr val="dk1"/>
                </a:solidFill>
                <a:latin typeface="Calibri"/>
                <a:ea typeface="Calibri"/>
                <a:cs typeface="Calibri"/>
                <a:sym typeface="Calibri"/>
              </a:rPr>
              <a:t>Codes of conduct</a:t>
            </a:r>
            <a:endParaRPr sz="1000">
              <a:solidFill>
                <a:schemeClr val="dk1"/>
              </a:solidFill>
              <a:latin typeface="Calibri"/>
              <a:ea typeface="Calibri"/>
              <a:cs typeface="Calibri"/>
              <a:sym typeface="Calibri"/>
            </a:endParaRPr>
          </a:p>
        </p:txBody>
      </p:sp>
      <p:sp>
        <p:nvSpPr>
          <p:cNvPr id="267" name="Google Shape;267;p6"/>
          <p:cNvSpPr txBox="1"/>
          <p:nvPr/>
        </p:nvSpPr>
        <p:spPr>
          <a:xfrm>
            <a:off x="6584000" y="3155252"/>
            <a:ext cx="138436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900">
                <a:solidFill>
                  <a:schemeClr val="dk1"/>
                </a:solidFill>
                <a:latin typeface="Arial"/>
                <a:ea typeface="Arial"/>
                <a:cs typeface="Arial"/>
                <a:sym typeface="Arial"/>
              </a:rPr>
              <a:t>Software</a:t>
            </a:r>
            <a:endParaRPr sz="1100">
              <a:solidFill>
                <a:schemeClr val="dk1"/>
              </a:solidFill>
              <a:latin typeface="Arial"/>
              <a:ea typeface="Arial"/>
              <a:cs typeface="Arial"/>
              <a:sym typeface="Arial"/>
            </a:endParaRPr>
          </a:p>
        </p:txBody>
      </p:sp>
      <p:sp>
        <p:nvSpPr>
          <p:cNvPr id="268" name="Google Shape;268;p6"/>
          <p:cNvSpPr txBox="1"/>
          <p:nvPr/>
        </p:nvSpPr>
        <p:spPr>
          <a:xfrm>
            <a:off x="6584000" y="3012413"/>
            <a:ext cx="138436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900">
                <a:solidFill>
                  <a:schemeClr val="dk1"/>
                </a:solidFill>
                <a:latin typeface="Arial"/>
                <a:ea typeface="Arial"/>
                <a:cs typeface="Arial"/>
                <a:sym typeface="Arial"/>
              </a:rPr>
              <a:t>Publications</a:t>
            </a:r>
            <a:endParaRPr sz="1050">
              <a:solidFill>
                <a:schemeClr val="dk1"/>
              </a:solidFill>
              <a:latin typeface="Arial"/>
              <a:ea typeface="Arial"/>
              <a:cs typeface="Arial"/>
              <a:sym typeface="Arial"/>
            </a:endParaRPr>
          </a:p>
        </p:txBody>
      </p:sp>
      <p:sp>
        <p:nvSpPr>
          <p:cNvPr id="269" name="Google Shape;269;p6"/>
          <p:cNvSpPr txBox="1"/>
          <p:nvPr/>
        </p:nvSpPr>
        <p:spPr>
          <a:xfrm>
            <a:off x="6584000" y="3308832"/>
            <a:ext cx="138436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900">
                <a:solidFill>
                  <a:schemeClr val="dk1"/>
                </a:solidFill>
                <a:latin typeface="Arial"/>
                <a:ea typeface="Arial"/>
                <a:cs typeface="Arial"/>
                <a:sym typeface="Arial"/>
              </a:rPr>
              <a:t>Prototypes</a:t>
            </a:r>
            <a:endParaRPr sz="1100">
              <a:solidFill>
                <a:schemeClr val="dk1"/>
              </a:solidFill>
              <a:latin typeface="Arial"/>
              <a:ea typeface="Arial"/>
              <a:cs typeface="Arial"/>
              <a:sym typeface="Arial"/>
            </a:endParaRPr>
          </a:p>
        </p:txBody>
      </p:sp>
      <p:sp>
        <p:nvSpPr>
          <p:cNvPr id="270" name="Google Shape;270;p6"/>
          <p:cNvSpPr txBox="1"/>
          <p:nvPr/>
        </p:nvSpPr>
        <p:spPr>
          <a:xfrm>
            <a:off x="9901908" y="2995815"/>
            <a:ext cx="1384362"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900">
                <a:solidFill>
                  <a:schemeClr val="dk1"/>
                </a:solidFill>
                <a:latin typeface="Arial"/>
                <a:ea typeface="Arial"/>
                <a:cs typeface="Arial"/>
                <a:sym typeface="Arial"/>
              </a:rPr>
              <a:t>Reports</a:t>
            </a:r>
            <a:endParaRPr sz="1000">
              <a:solidFill>
                <a:schemeClr val="dk1"/>
              </a:solidFill>
              <a:latin typeface="Arial"/>
              <a:ea typeface="Arial"/>
              <a:cs typeface="Arial"/>
              <a:sym typeface="Arial"/>
            </a:endParaRPr>
          </a:p>
        </p:txBody>
      </p:sp>
      <p:sp>
        <p:nvSpPr>
          <p:cNvPr id="271" name="Google Shape;271;p6"/>
          <p:cNvSpPr txBox="1"/>
          <p:nvPr/>
        </p:nvSpPr>
        <p:spPr>
          <a:xfrm>
            <a:off x="9135907" y="3295217"/>
            <a:ext cx="1532003"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900">
                <a:solidFill>
                  <a:schemeClr val="dk1"/>
                </a:solidFill>
                <a:latin typeface="Arial"/>
                <a:ea typeface="Arial"/>
                <a:cs typeface="Arial"/>
                <a:sym typeface="Arial"/>
              </a:rPr>
              <a:t>Skills and knowledge</a:t>
            </a:r>
            <a:endParaRPr sz="900">
              <a:solidFill>
                <a:schemeClr val="dk1"/>
              </a:solidFill>
              <a:latin typeface="Arial"/>
              <a:ea typeface="Arial"/>
              <a:cs typeface="Arial"/>
              <a:sym typeface="Arial"/>
            </a:endParaRPr>
          </a:p>
        </p:txBody>
      </p:sp>
      <p:sp>
        <p:nvSpPr>
          <p:cNvPr id="272" name="Google Shape;272;p6"/>
          <p:cNvSpPr txBox="1"/>
          <p:nvPr/>
        </p:nvSpPr>
        <p:spPr>
          <a:xfrm>
            <a:off x="7738550" y="1203997"/>
            <a:ext cx="1412952" cy="12234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00">
                <a:solidFill>
                  <a:schemeClr val="dk1"/>
                </a:solidFill>
                <a:latin typeface="Calibri"/>
                <a:ea typeface="Calibri"/>
                <a:cs typeface="Calibri"/>
                <a:sym typeface="Calibri"/>
              </a:rPr>
              <a:t>Research roadmaps</a:t>
            </a:r>
            <a:endParaRPr/>
          </a:p>
          <a:p>
            <a:pPr marL="0" marR="0" lvl="0" indent="0" algn="ctr" rtl="0">
              <a:spcBef>
                <a:spcPts val="0"/>
              </a:spcBef>
              <a:spcAft>
                <a:spcPts val="0"/>
              </a:spcAft>
              <a:buNone/>
            </a:pPr>
            <a:endParaRPr sz="1000">
              <a:solidFill>
                <a:schemeClr val="dk1"/>
              </a:solidFill>
              <a:latin typeface="Calibri"/>
              <a:ea typeface="Calibri"/>
              <a:cs typeface="Calibri"/>
              <a:sym typeface="Calibri"/>
            </a:endParaRPr>
          </a:p>
          <a:p>
            <a:pPr marL="0" marR="0" lvl="0" indent="0" algn="ctr" rtl="0">
              <a:spcBef>
                <a:spcPts val="0"/>
              </a:spcBef>
              <a:spcAft>
                <a:spcPts val="0"/>
              </a:spcAft>
              <a:buNone/>
            </a:pPr>
            <a:r>
              <a:rPr lang="fr-BE" sz="1000">
                <a:solidFill>
                  <a:schemeClr val="dk1"/>
                </a:solidFill>
                <a:latin typeface="Calibri"/>
                <a:ea typeface="Calibri"/>
                <a:cs typeface="Calibri"/>
                <a:sym typeface="Calibri"/>
              </a:rPr>
              <a:t>  Policy recommendations</a:t>
            </a:r>
            <a:endParaRPr sz="1000">
              <a:solidFill>
                <a:schemeClr val="dk1"/>
              </a:solidFill>
              <a:latin typeface="Calibri"/>
              <a:ea typeface="Calibri"/>
              <a:cs typeface="Calibri"/>
              <a:sym typeface="Calibri"/>
            </a:endParaRPr>
          </a:p>
          <a:p>
            <a:pPr marL="0" marR="0" lvl="0" indent="0" algn="ctr" rtl="0">
              <a:spcBef>
                <a:spcPts val="0"/>
              </a:spcBef>
              <a:spcAft>
                <a:spcPts val="0"/>
              </a:spcAft>
              <a:buNone/>
            </a:pPr>
            <a:endParaRPr sz="1000">
              <a:solidFill>
                <a:schemeClr val="dk1"/>
              </a:solidFill>
              <a:latin typeface="Calibri"/>
              <a:ea typeface="Calibri"/>
              <a:cs typeface="Calibri"/>
              <a:sym typeface="Calibri"/>
            </a:endParaRPr>
          </a:p>
          <a:p>
            <a:pPr marL="0" marR="0" lvl="0" indent="0" algn="ctr" rtl="0">
              <a:spcBef>
                <a:spcPts val="0"/>
              </a:spcBef>
              <a:spcAft>
                <a:spcPts val="0"/>
              </a:spcAft>
              <a:buNone/>
            </a:pPr>
            <a:r>
              <a:rPr lang="fr-BE" sz="1000">
                <a:solidFill>
                  <a:schemeClr val="dk1"/>
                </a:solidFill>
                <a:latin typeface="Calibri"/>
                <a:ea typeface="Calibri"/>
                <a:cs typeface="Calibri"/>
                <a:sym typeface="Calibri"/>
              </a:rPr>
              <a:t>Data</a:t>
            </a:r>
            <a:endParaRPr/>
          </a:p>
          <a:p>
            <a:pPr marL="0" marR="0" lvl="0" indent="0" algn="ctr" rtl="0">
              <a:spcBef>
                <a:spcPts val="0"/>
              </a:spcBef>
              <a:spcAft>
                <a:spcPts val="0"/>
              </a:spcAft>
              <a:buNone/>
            </a:pPr>
            <a:endParaRPr sz="1050">
              <a:solidFill>
                <a:schemeClr val="dk1"/>
              </a:solidFill>
              <a:latin typeface="Calibri"/>
              <a:ea typeface="Calibri"/>
              <a:cs typeface="Calibri"/>
              <a:sym typeface="Calibri"/>
            </a:endParaRPr>
          </a:p>
        </p:txBody>
      </p:sp>
      <p:grpSp>
        <p:nvGrpSpPr>
          <p:cNvPr id="273" name="Google Shape;273;p6"/>
          <p:cNvGrpSpPr/>
          <p:nvPr/>
        </p:nvGrpSpPr>
        <p:grpSpPr>
          <a:xfrm>
            <a:off x="7972888" y="2907836"/>
            <a:ext cx="944277" cy="944277"/>
            <a:chOff x="2380313" y="2054501"/>
            <a:chExt cx="944277" cy="944277"/>
          </a:xfrm>
        </p:grpSpPr>
        <p:sp>
          <p:nvSpPr>
            <p:cNvPr id="274" name="Google Shape;274;p6"/>
            <p:cNvSpPr/>
            <p:nvPr/>
          </p:nvSpPr>
          <p:spPr>
            <a:xfrm>
              <a:off x="2380313" y="2054501"/>
              <a:ext cx="944277" cy="944277"/>
            </a:xfrm>
            <a:prstGeom prst="ellipse">
              <a:avLst/>
            </a:prstGeom>
            <a:solidFill>
              <a:srgbClr val="F39E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txBox="1"/>
            <p:nvPr/>
          </p:nvSpPr>
          <p:spPr>
            <a:xfrm>
              <a:off x="2518599" y="2192787"/>
              <a:ext cx="667705" cy="66770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fr-BE" sz="1600">
                  <a:solidFill>
                    <a:srgbClr val="6E1060"/>
                  </a:solidFill>
                  <a:latin typeface="Calibri"/>
                  <a:ea typeface="Calibri"/>
                  <a:cs typeface="Calibri"/>
                  <a:sym typeface="Calibri"/>
                </a:rPr>
                <a:t>Project results</a:t>
              </a:r>
              <a:endParaRPr/>
            </a:p>
          </p:txBody>
        </p:sp>
      </p:grpSp>
      <p:grpSp>
        <p:nvGrpSpPr>
          <p:cNvPr id="276" name="Google Shape;276;p6"/>
          <p:cNvGrpSpPr/>
          <p:nvPr/>
        </p:nvGrpSpPr>
        <p:grpSpPr>
          <a:xfrm>
            <a:off x="7790025" y="2683050"/>
            <a:ext cx="376753" cy="368311"/>
            <a:chOff x="2220842" y="1842042"/>
            <a:chExt cx="376753" cy="368311"/>
          </a:xfrm>
        </p:grpSpPr>
        <p:sp>
          <p:nvSpPr>
            <p:cNvPr id="277" name="Google Shape;277;p6"/>
            <p:cNvSpPr/>
            <p:nvPr/>
          </p:nvSpPr>
          <p:spPr>
            <a:xfrm rot="-7891843">
              <a:off x="2301926" y="1869586"/>
              <a:ext cx="214584" cy="313223"/>
            </a:xfrm>
            <a:prstGeom prst="rightArrow">
              <a:avLst>
                <a:gd name="adj1" fmla="val 60000"/>
                <a:gd name="adj2" fmla="val 50000"/>
              </a:avLst>
            </a:prstGeom>
            <a:solidFill>
              <a:srgbClr val="794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txBox="1"/>
            <p:nvPr/>
          </p:nvSpPr>
          <p:spPr>
            <a:xfrm rot="2908157">
              <a:off x="2355455" y="1956327"/>
              <a:ext cx="150209" cy="1879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00">
                <a:solidFill>
                  <a:schemeClr val="lt1"/>
                </a:solidFill>
                <a:latin typeface="Arial"/>
                <a:ea typeface="Arial"/>
                <a:cs typeface="Arial"/>
                <a:sym typeface="Arial"/>
              </a:endParaRPr>
            </a:p>
          </p:txBody>
        </p:sp>
      </p:grpSp>
      <p:grpSp>
        <p:nvGrpSpPr>
          <p:cNvPr id="279" name="Google Shape;279;p6"/>
          <p:cNvGrpSpPr/>
          <p:nvPr/>
        </p:nvGrpSpPr>
        <p:grpSpPr>
          <a:xfrm>
            <a:off x="6864818" y="1685587"/>
            <a:ext cx="1172969" cy="1172969"/>
            <a:chOff x="1295635" y="844578"/>
            <a:chExt cx="1172969" cy="1172969"/>
          </a:xfrm>
        </p:grpSpPr>
        <p:sp>
          <p:nvSpPr>
            <p:cNvPr id="280" name="Google Shape;280;p6"/>
            <p:cNvSpPr/>
            <p:nvPr/>
          </p:nvSpPr>
          <p:spPr>
            <a:xfrm>
              <a:off x="1295635" y="844578"/>
              <a:ext cx="1172969" cy="1172969"/>
            </a:xfrm>
            <a:prstGeom prst="ellipse">
              <a:avLst/>
            </a:prstGeom>
            <a:solidFill>
              <a:srgbClr val="794F0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txBox="1"/>
            <p:nvPr/>
          </p:nvSpPr>
          <p:spPr>
            <a:xfrm>
              <a:off x="1467412" y="1016355"/>
              <a:ext cx="829415" cy="82941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fr-BE" sz="1000">
                  <a:solidFill>
                    <a:schemeClr val="lt1"/>
                  </a:solidFill>
                  <a:latin typeface="Calibri"/>
                  <a:ea typeface="Calibri"/>
                  <a:cs typeface="Calibri"/>
                  <a:sym typeface="Calibri"/>
                </a:rPr>
                <a:t>Research communities</a:t>
              </a:r>
              <a:endParaRPr/>
            </a:p>
          </p:txBody>
        </p:sp>
      </p:grpSp>
      <p:grpSp>
        <p:nvGrpSpPr>
          <p:cNvPr id="282" name="Google Shape;282;p6"/>
          <p:cNvGrpSpPr/>
          <p:nvPr/>
        </p:nvGrpSpPr>
        <p:grpSpPr>
          <a:xfrm>
            <a:off x="8703618" y="2715838"/>
            <a:ext cx="367227" cy="366767"/>
            <a:chOff x="3134435" y="1874830"/>
            <a:chExt cx="367227" cy="366767"/>
          </a:xfrm>
        </p:grpSpPr>
        <p:sp>
          <p:nvSpPr>
            <p:cNvPr id="283" name="Google Shape;283;p6"/>
            <p:cNvSpPr/>
            <p:nvPr/>
          </p:nvSpPr>
          <p:spPr>
            <a:xfrm rot="-2710411">
              <a:off x="3215153" y="1901602"/>
              <a:ext cx="205792" cy="313223"/>
            </a:xfrm>
            <a:prstGeom prst="rightArrow">
              <a:avLst>
                <a:gd name="adj1" fmla="val 60000"/>
                <a:gd name="adj2" fmla="val 50000"/>
              </a:avLst>
            </a:prstGeom>
            <a:solidFill>
              <a:srgbClr val="794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txBox="1"/>
            <p:nvPr/>
          </p:nvSpPr>
          <p:spPr>
            <a:xfrm rot="-2710411">
              <a:off x="3224261" y="1986141"/>
              <a:ext cx="144054" cy="1879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00">
                <a:solidFill>
                  <a:schemeClr val="lt1"/>
                </a:solidFill>
                <a:latin typeface="Arial"/>
                <a:ea typeface="Arial"/>
                <a:cs typeface="Arial"/>
                <a:sym typeface="Arial"/>
              </a:endParaRPr>
            </a:p>
          </p:txBody>
        </p:sp>
      </p:grpSp>
      <p:grpSp>
        <p:nvGrpSpPr>
          <p:cNvPr id="285" name="Google Shape;285;p6"/>
          <p:cNvGrpSpPr/>
          <p:nvPr/>
        </p:nvGrpSpPr>
        <p:grpSpPr>
          <a:xfrm>
            <a:off x="8855167" y="1754951"/>
            <a:ext cx="1172969" cy="1172969"/>
            <a:chOff x="3285984" y="913942"/>
            <a:chExt cx="1172969" cy="1172969"/>
          </a:xfrm>
        </p:grpSpPr>
        <p:sp>
          <p:nvSpPr>
            <p:cNvPr id="286" name="Google Shape;286;p6"/>
            <p:cNvSpPr/>
            <p:nvPr/>
          </p:nvSpPr>
          <p:spPr>
            <a:xfrm>
              <a:off x="3285984" y="913942"/>
              <a:ext cx="1172969" cy="1172969"/>
            </a:xfrm>
            <a:prstGeom prst="ellipse">
              <a:avLst/>
            </a:prstGeom>
            <a:solidFill>
              <a:srgbClr val="794F0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txBox="1"/>
            <p:nvPr/>
          </p:nvSpPr>
          <p:spPr>
            <a:xfrm>
              <a:off x="3457761" y="1085719"/>
              <a:ext cx="829415" cy="82941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fr-BE" sz="1000">
                  <a:solidFill>
                    <a:schemeClr val="lt1"/>
                  </a:solidFill>
                  <a:latin typeface="Calibri"/>
                  <a:ea typeface="Calibri"/>
                  <a:cs typeface="Calibri"/>
                  <a:sym typeface="Calibri"/>
                </a:rPr>
                <a:t>MS, EU policy makers</a:t>
              </a:r>
              <a:endParaRPr/>
            </a:p>
          </p:txBody>
        </p:sp>
      </p:grpSp>
      <p:grpSp>
        <p:nvGrpSpPr>
          <p:cNvPr id="288" name="Google Shape;288;p6"/>
          <p:cNvGrpSpPr/>
          <p:nvPr/>
        </p:nvGrpSpPr>
        <p:grpSpPr>
          <a:xfrm>
            <a:off x="8709356" y="3627320"/>
            <a:ext cx="340659" cy="346286"/>
            <a:chOff x="3140173" y="2786311"/>
            <a:chExt cx="340659" cy="346286"/>
          </a:xfrm>
        </p:grpSpPr>
        <p:sp>
          <p:nvSpPr>
            <p:cNvPr id="289" name="Google Shape;289;p6"/>
            <p:cNvSpPr/>
            <p:nvPr/>
          </p:nvSpPr>
          <p:spPr>
            <a:xfrm rot="2602636">
              <a:off x="3224145" y="2802842"/>
              <a:ext cx="172715" cy="313223"/>
            </a:xfrm>
            <a:prstGeom prst="rightArrow">
              <a:avLst>
                <a:gd name="adj1" fmla="val 60000"/>
                <a:gd name="adj2" fmla="val 50000"/>
              </a:avLst>
            </a:prstGeom>
            <a:solidFill>
              <a:srgbClr val="794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txBox="1"/>
            <p:nvPr/>
          </p:nvSpPr>
          <p:spPr>
            <a:xfrm rot="2602636">
              <a:off x="3231222" y="2847694"/>
              <a:ext cx="120901" cy="1879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00">
                <a:solidFill>
                  <a:schemeClr val="lt1"/>
                </a:solidFill>
                <a:latin typeface="Arial"/>
                <a:ea typeface="Arial"/>
                <a:cs typeface="Arial"/>
                <a:sym typeface="Arial"/>
              </a:endParaRPr>
            </a:p>
          </p:txBody>
        </p:sp>
      </p:grpSp>
      <p:grpSp>
        <p:nvGrpSpPr>
          <p:cNvPr id="291" name="Google Shape;291;p6"/>
          <p:cNvGrpSpPr/>
          <p:nvPr/>
        </p:nvGrpSpPr>
        <p:grpSpPr>
          <a:xfrm>
            <a:off x="8841471" y="3732039"/>
            <a:ext cx="1172969" cy="1172969"/>
            <a:chOff x="3272288" y="2891030"/>
            <a:chExt cx="1172969" cy="1172969"/>
          </a:xfrm>
        </p:grpSpPr>
        <p:sp>
          <p:nvSpPr>
            <p:cNvPr id="292" name="Google Shape;292;p6"/>
            <p:cNvSpPr/>
            <p:nvPr/>
          </p:nvSpPr>
          <p:spPr>
            <a:xfrm>
              <a:off x="3272288" y="2891030"/>
              <a:ext cx="1172969" cy="1172969"/>
            </a:xfrm>
            <a:prstGeom prst="ellipse">
              <a:avLst/>
            </a:prstGeom>
            <a:solidFill>
              <a:srgbClr val="794F0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txBox="1"/>
            <p:nvPr/>
          </p:nvSpPr>
          <p:spPr>
            <a:xfrm>
              <a:off x="3444065" y="3062807"/>
              <a:ext cx="829415" cy="82941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fr-BE" sz="1000">
                  <a:solidFill>
                    <a:schemeClr val="lt1"/>
                  </a:solidFill>
                  <a:latin typeface="Calibri"/>
                  <a:ea typeface="Calibri"/>
                  <a:cs typeface="Calibri"/>
                  <a:sym typeface="Calibri"/>
                </a:rPr>
                <a:t>Civic society, citizens</a:t>
              </a:r>
              <a:endParaRPr/>
            </a:p>
          </p:txBody>
        </p:sp>
      </p:grpSp>
      <p:grpSp>
        <p:nvGrpSpPr>
          <p:cNvPr id="294" name="Google Shape;294;p6"/>
          <p:cNvGrpSpPr/>
          <p:nvPr/>
        </p:nvGrpSpPr>
        <p:grpSpPr>
          <a:xfrm>
            <a:off x="7805217" y="3630220"/>
            <a:ext cx="336091" cy="339870"/>
            <a:chOff x="2236034" y="2789211"/>
            <a:chExt cx="336091" cy="339870"/>
          </a:xfrm>
        </p:grpSpPr>
        <p:sp>
          <p:nvSpPr>
            <p:cNvPr id="295" name="Google Shape;295;p6"/>
            <p:cNvSpPr/>
            <p:nvPr/>
          </p:nvSpPr>
          <p:spPr>
            <a:xfrm rot="8161910">
              <a:off x="2321664" y="2802534"/>
              <a:ext cx="164831" cy="313223"/>
            </a:xfrm>
            <a:prstGeom prst="rightArrow">
              <a:avLst>
                <a:gd name="adj1" fmla="val 60000"/>
                <a:gd name="adj2" fmla="val 50000"/>
              </a:avLst>
            </a:prstGeom>
            <a:solidFill>
              <a:srgbClr val="794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txBox="1"/>
            <p:nvPr/>
          </p:nvSpPr>
          <p:spPr>
            <a:xfrm rot="-2638090">
              <a:off x="2364183" y="2848014"/>
              <a:ext cx="115382" cy="1879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900">
                <a:solidFill>
                  <a:schemeClr val="lt1"/>
                </a:solidFill>
                <a:latin typeface="Arial"/>
                <a:ea typeface="Arial"/>
                <a:cs typeface="Arial"/>
                <a:sym typeface="Arial"/>
              </a:endParaRPr>
            </a:p>
          </p:txBody>
        </p:sp>
      </p:grpSp>
      <p:grpSp>
        <p:nvGrpSpPr>
          <p:cNvPr id="297" name="Google Shape;297;p6"/>
          <p:cNvGrpSpPr/>
          <p:nvPr/>
        </p:nvGrpSpPr>
        <p:grpSpPr>
          <a:xfrm>
            <a:off x="6849395" y="3732039"/>
            <a:ext cx="1172969" cy="1172969"/>
            <a:chOff x="1280212" y="2891030"/>
            <a:chExt cx="1172969" cy="1172969"/>
          </a:xfrm>
        </p:grpSpPr>
        <p:sp>
          <p:nvSpPr>
            <p:cNvPr id="298" name="Google Shape;298;p6"/>
            <p:cNvSpPr/>
            <p:nvPr/>
          </p:nvSpPr>
          <p:spPr>
            <a:xfrm>
              <a:off x="1280212" y="2891030"/>
              <a:ext cx="1172969" cy="1172969"/>
            </a:xfrm>
            <a:prstGeom prst="ellipse">
              <a:avLst/>
            </a:prstGeom>
            <a:solidFill>
              <a:srgbClr val="794F0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txBox="1"/>
            <p:nvPr/>
          </p:nvSpPr>
          <p:spPr>
            <a:xfrm>
              <a:off x="1451989" y="3062807"/>
              <a:ext cx="829415" cy="82941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fr-BE" sz="1000">
                  <a:solidFill>
                    <a:schemeClr val="lt1"/>
                  </a:solidFill>
                  <a:latin typeface="Calibri"/>
                  <a:ea typeface="Calibri"/>
                  <a:cs typeface="Calibri"/>
                  <a:sym typeface="Calibri"/>
                </a:rPr>
                <a:t>Industry, Innovators</a:t>
              </a:r>
              <a:endParaRPr/>
            </a:p>
          </p:txBody>
        </p:sp>
      </p:grpSp>
      <p:sp>
        <p:nvSpPr>
          <p:cNvPr id="300" name="Google Shape;300;p6"/>
          <p:cNvSpPr txBox="1"/>
          <p:nvPr/>
        </p:nvSpPr>
        <p:spPr>
          <a:xfrm>
            <a:off x="7891272" y="146304"/>
            <a:ext cx="399592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2400">
                <a:solidFill>
                  <a:schemeClr val="lt1"/>
                </a:solidFill>
                <a:latin typeface="Arial"/>
                <a:ea typeface="Arial"/>
                <a:cs typeface="Arial"/>
                <a:sym typeface="Arial"/>
              </a:rPr>
              <a:t>Key definitions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rmAutofit/>
          </a:bodyPr>
          <a:lstStyle/>
          <a:p>
            <a:pPr marL="0" lvl="0" indent="0" algn="l" rtl="0">
              <a:lnSpc>
                <a:spcPct val="100000"/>
              </a:lnSpc>
              <a:spcBef>
                <a:spcPts val="0"/>
              </a:spcBef>
              <a:spcAft>
                <a:spcPts val="0"/>
              </a:spcAft>
              <a:buClr>
                <a:schemeClr val="accent2"/>
              </a:buClr>
              <a:buSzPts val="3600"/>
              <a:buFont typeface="Arial"/>
              <a:buNone/>
            </a:pPr>
            <a:r>
              <a:rPr lang="fr-BE"/>
              <a:t>Types of effects / impacts</a:t>
            </a:r>
            <a:endParaRPr/>
          </a:p>
        </p:txBody>
      </p:sp>
      <p:sp>
        <p:nvSpPr>
          <p:cNvPr id="306" name="Google Shape;306;p7"/>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fr-BE" b="1">
                <a:solidFill>
                  <a:schemeClr val="accent1"/>
                </a:solidFill>
              </a:rPr>
              <a:t>Results-oriented impacts</a:t>
            </a:r>
            <a:r>
              <a:rPr lang="fr-BE"/>
              <a:t>: usually quantitative measurable results (e.g. creation of jobs, new publications, patents, reduction etc.) </a:t>
            </a:r>
            <a:endParaRPr/>
          </a:p>
          <a:p>
            <a:pPr marL="228600" lvl="0" indent="-76200" algn="l" rtl="0">
              <a:lnSpc>
                <a:spcPct val="100000"/>
              </a:lnSpc>
              <a:spcBef>
                <a:spcPts val="1800"/>
              </a:spcBef>
              <a:spcAft>
                <a:spcPts val="0"/>
              </a:spcAft>
              <a:buSzPts val="2400"/>
              <a:buNone/>
            </a:pPr>
            <a:endParaRPr/>
          </a:p>
          <a:p>
            <a:pPr marL="228600" lvl="0" indent="-228600" algn="l" rtl="0">
              <a:lnSpc>
                <a:spcPct val="100000"/>
              </a:lnSpc>
              <a:spcBef>
                <a:spcPts val="1800"/>
              </a:spcBef>
              <a:spcAft>
                <a:spcPts val="0"/>
              </a:spcAft>
              <a:buSzPts val="2400"/>
              <a:buChar char="•"/>
            </a:pPr>
            <a:r>
              <a:rPr lang="fr-BE" b="1">
                <a:solidFill>
                  <a:schemeClr val="accent1"/>
                </a:solidFill>
              </a:rPr>
              <a:t>Behavioural impacts</a:t>
            </a:r>
            <a:r>
              <a:rPr lang="fr-BE"/>
              <a:t>: changes in the (social, economic, …) behaviour (e.g. changes concerning innovative behaviour, change of environmental behaviour, change of images &amp; awareness etc.)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8"/>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rmAutofit/>
          </a:bodyPr>
          <a:lstStyle/>
          <a:p>
            <a:pPr marL="0" lvl="0" indent="0" algn="l" rtl="0">
              <a:lnSpc>
                <a:spcPct val="100000"/>
              </a:lnSpc>
              <a:spcBef>
                <a:spcPts val="0"/>
              </a:spcBef>
              <a:spcAft>
                <a:spcPts val="0"/>
              </a:spcAft>
              <a:buClr>
                <a:schemeClr val="accent2"/>
              </a:buClr>
              <a:buSzPts val="3600"/>
              <a:buFont typeface="Arial"/>
              <a:buNone/>
            </a:pPr>
            <a:r>
              <a:rPr lang="fr-BE"/>
              <a:t>Various categories of impacts</a:t>
            </a:r>
            <a:endParaRPr/>
          </a:p>
        </p:txBody>
      </p:sp>
      <p:sp>
        <p:nvSpPr>
          <p:cNvPr id="312" name="Google Shape;312;p8"/>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2000"/>
              <a:buChar char="•"/>
            </a:pPr>
            <a:r>
              <a:rPr lang="fr-BE" sz="2000" b="1">
                <a:solidFill>
                  <a:schemeClr val="accent1"/>
                </a:solidFill>
              </a:rPr>
              <a:t>Scientific/Academic/Research:</a:t>
            </a:r>
            <a:r>
              <a:rPr lang="fr-BE" sz="2000"/>
              <a:t> This avenue generally focuses on the possible </a:t>
            </a:r>
            <a:r>
              <a:rPr lang="fr-BE" sz="2000" b="1"/>
              <a:t>publications</a:t>
            </a:r>
            <a:r>
              <a:rPr lang="fr-BE" sz="2000"/>
              <a:t>, </a:t>
            </a:r>
            <a:r>
              <a:rPr lang="fr-BE" sz="2000" b="1"/>
              <a:t>conferences</a:t>
            </a:r>
            <a:r>
              <a:rPr lang="fr-BE" sz="2000"/>
              <a:t>, or any other opportunities that can arise as a result of this project to </a:t>
            </a:r>
            <a:r>
              <a:rPr lang="fr-BE" sz="2000" b="1"/>
              <a:t>promote the research field</a:t>
            </a:r>
            <a:r>
              <a:rPr lang="fr-BE" sz="2000"/>
              <a:t>.</a:t>
            </a:r>
            <a:endParaRPr/>
          </a:p>
          <a:p>
            <a:pPr marL="228600" lvl="0" indent="-171450" algn="l" rtl="0">
              <a:lnSpc>
                <a:spcPct val="100000"/>
              </a:lnSpc>
              <a:spcBef>
                <a:spcPts val="1800"/>
              </a:spcBef>
              <a:spcAft>
                <a:spcPts val="0"/>
              </a:spcAft>
              <a:buSzPts val="900"/>
              <a:buNone/>
            </a:pPr>
            <a:endParaRPr sz="900"/>
          </a:p>
          <a:p>
            <a:pPr marL="228600" lvl="0" indent="-228600" algn="l" rtl="0">
              <a:lnSpc>
                <a:spcPct val="100000"/>
              </a:lnSpc>
              <a:spcBef>
                <a:spcPts val="1800"/>
              </a:spcBef>
              <a:spcAft>
                <a:spcPts val="0"/>
              </a:spcAft>
              <a:buSzPts val="2000"/>
              <a:buChar char="•"/>
            </a:pPr>
            <a:r>
              <a:rPr lang="fr-BE" sz="2000" b="1">
                <a:solidFill>
                  <a:schemeClr val="accent1"/>
                </a:solidFill>
              </a:rPr>
              <a:t>Socio-economic:</a:t>
            </a:r>
            <a:r>
              <a:rPr lang="fr-BE" sz="2000">
                <a:solidFill>
                  <a:schemeClr val="accent1"/>
                </a:solidFill>
              </a:rPr>
              <a:t> </a:t>
            </a:r>
            <a:r>
              <a:rPr lang="fr-BE" sz="2000"/>
              <a:t>Here, researchers often touch on the </a:t>
            </a:r>
            <a:r>
              <a:rPr lang="fr-BE" sz="2000" b="1"/>
              <a:t>new possibilities for job creation</a:t>
            </a:r>
            <a:r>
              <a:rPr lang="fr-BE" sz="2000"/>
              <a:t>, important </a:t>
            </a:r>
            <a:r>
              <a:rPr lang="fr-BE" sz="2000" b="1"/>
              <a:t>policy outputs</a:t>
            </a:r>
            <a:r>
              <a:rPr lang="fr-BE" sz="2000"/>
              <a:t>, and overall </a:t>
            </a:r>
            <a:r>
              <a:rPr lang="fr-BE" sz="2000" b="1"/>
              <a:t>social benefits </a:t>
            </a:r>
            <a:r>
              <a:rPr lang="fr-BE" sz="2000"/>
              <a:t>of their project.</a:t>
            </a:r>
            <a:endParaRPr/>
          </a:p>
          <a:p>
            <a:pPr marL="228600" lvl="0" indent="-171450" algn="l" rtl="0">
              <a:lnSpc>
                <a:spcPct val="100000"/>
              </a:lnSpc>
              <a:spcBef>
                <a:spcPts val="1800"/>
              </a:spcBef>
              <a:spcAft>
                <a:spcPts val="0"/>
              </a:spcAft>
              <a:buSzPts val="900"/>
              <a:buNone/>
            </a:pPr>
            <a:endParaRPr sz="900"/>
          </a:p>
          <a:p>
            <a:pPr marL="228600" lvl="0" indent="-228600" algn="l" rtl="0">
              <a:lnSpc>
                <a:spcPct val="100000"/>
              </a:lnSpc>
              <a:spcBef>
                <a:spcPts val="1800"/>
              </a:spcBef>
              <a:spcAft>
                <a:spcPts val="0"/>
              </a:spcAft>
              <a:buSzPts val="2000"/>
              <a:buChar char="•"/>
            </a:pPr>
            <a:r>
              <a:rPr lang="fr-BE" sz="2000" b="1">
                <a:solidFill>
                  <a:schemeClr val="accent1"/>
                </a:solidFill>
              </a:rPr>
              <a:t>Environmental:</a:t>
            </a:r>
            <a:r>
              <a:rPr lang="fr-BE" sz="2000">
                <a:solidFill>
                  <a:schemeClr val="accent1"/>
                </a:solidFill>
              </a:rPr>
              <a:t> </a:t>
            </a:r>
            <a:r>
              <a:rPr lang="fr-BE" sz="2000"/>
              <a:t>Such applications mostly refer to </a:t>
            </a:r>
            <a:r>
              <a:rPr lang="fr-BE" sz="2000" b="1"/>
              <a:t>policy papers </a:t>
            </a:r>
            <a:r>
              <a:rPr lang="fr-BE" sz="2000"/>
              <a:t>or </a:t>
            </a:r>
            <a:r>
              <a:rPr lang="fr-BE" sz="2000" b="1"/>
              <a:t>guidance documents </a:t>
            </a:r>
            <a:r>
              <a:rPr lang="fr-BE" sz="2000"/>
              <a:t>produced as a result of the research project.</a:t>
            </a:r>
            <a:endParaRPr/>
          </a:p>
          <a:p>
            <a:pPr marL="228600" lvl="0" indent="-171450" algn="l" rtl="0">
              <a:lnSpc>
                <a:spcPct val="100000"/>
              </a:lnSpc>
              <a:spcBef>
                <a:spcPts val="1800"/>
              </a:spcBef>
              <a:spcAft>
                <a:spcPts val="0"/>
              </a:spcAft>
              <a:buSzPts val="900"/>
              <a:buNone/>
            </a:pPr>
            <a:endParaRPr sz="900"/>
          </a:p>
          <a:p>
            <a:pPr marL="228600" lvl="0" indent="-228600" algn="l" rtl="0">
              <a:lnSpc>
                <a:spcPct val="100000"/>
              </a:lnSpc>
              <a:spcBef>
                <a:spcPts val="1800"/>
              </a:spcBef>
              <a:spcAft>
                <a:spcPts val="0"/>
              </a:spcAft>
              <a:buSzPts val="2000"/>
              <a:buChar char="•"/>
            </a:pPr>
            <a:r>
              <a:rPr lang="fr-BE" sz="2000" b="1">
                <a:solidFill>
                  <a:schemeClr val="accent1"/>
                </a:solidFill>
              </a:rPr>
              <a:t>Public engagement: </a:t>
            </a:r>
            <a:r>
              <a:rPr lang="fr-BE" sz="2000"/>
              <a:t>In this selected avenue, researchers describe </a:t>
            </a:r>
            <a:r>
              <a:rPr lang="fr-BE" sz="2000" b="1"/>
              <a:t>varying ways to publicly engage </a:t>
            </a:r>
            <a:r>
              <a:rPr lang="fr-BE" sz="2000"/>
              <a:t>through communication strategies, education, media or social media outlets, and user groups.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9"/>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rmAutofit/>
          </a:bodyPr>
          <a:lstStyle/>
          <a:p>
            <a:pPr marL="0" lvl="0" indent="0" algn="l" rtl="0">
              <a:lnSpc>
                <a:spcPct val="100000"/>
              </a:lnSpc>
              <a:spcBef>
                <a:spcPts val="0"/>
              </a:spcBef>
              <a:spcAft>
                <a:spcPts val="0"/>
              </a:spcAft>
              <a:buClr>
                <a:schemeClr val="accent2"/>
              </a:buClr>
              <a:buSzPts val="2800"/>
              <a:buFont typeface="Arial"/>
              <a:buNone/>
            </a:pPr>
            <a:r>
              <a:rPr lang="fr-BE" sz="2800"/>
              <a:t>Eleven dimensions of the impacts</a:t>
            </a:r>
            <a:endParaRPr sz="2800"/>
          </a:p>
        </p:txBody>
      </p:sp>
      <p:pic>
        <p:nvPicPr>
          <p:cNvPr id="318" name="Google Shape;318;p9"/>
          <p:cNvPicPr preferRelativeResize="0"/>
          <p:nvPr/>
        </p:nvPicPr>
        <p:blipFill rotWithShape="1">
          <a:blip r:embed="rId3">
            <a:alphaModFix/>
          </a:blip>
          <a:srcRect l="17500" t="23177" r="36190" b="31631"/>
          <a:stretch/>
        </p:blipFill>
        <p:spPr>
          <a:xfrm>
            <a:off x="1967129" y="1052736"/>
            <a:ext cx="8181338" cy="4900390"/>
          </a:xfrm>
          <a:prstGeom prst="rect">
            <a:avLst/>
          </a:prstGeom>
          <a:noFill/>
          <a:ln>
            <a:noFill/>
          </a:ln>
        </p:spPr>
      </p:pic>
      <p:sp>
        <p:nvSpPr>
          <p:cNvPr id="319" name="Google Shape;319;p9"/>
          <p:cNvSpPr txBox="1"/>
          <p:nvPr/>
        </p:nvSpPr>
        <p:spPr>
          <a:xfrm>
            <a:off x="2198441" y="6237312"/>
            <a:ext cx="209544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100">
                <a:solidFill>
                  <a:srgbClr val="3F3F3F"/>
                </a:solidFill>
                <a:latin typeface="Arial"/>
                <a:ea typeface="Arial"/>
                <a:cs typeface="Arial"/>
                <a:sym typeface="Arial"/>
              </a:rPr>
              <a:t>Source: Godin and Doré, 2006</a:t>
            </a:r>
            <a:endParaRPr/>
          </a:p>
        </p:txBody>
      </p:sp>
      <p:cxnSp>
        <p:nvCxnSpPr>
          <p:cNvPr id="320" name="Google Shape;320;p9"/>
          <p:cNvCxnSpPr/>
          <p:nvPr/>
        </p:nvCxnSpPr>
        <p:spPr>
          <a:xfrm>
            <a:off x="5933162" y="801666"/>
            <a:ext cx="25052" cy="5549030"/>
          </a:xfrm>
          <a:prstGeom prst="straightConnector1">
            <a:avLst/>
          </a:prstGeom>
          <a:noFill/>
          <a:ln w="44450" cap="flat" cmpd="sng">
            <a:solidFill>
              <a:schemeClr val="accent1"/>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8C3AD2-D983-4A52-87B5-38C1075DE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244E2B-3BFF-4E57-81B4-BB4FE5C542A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4910C0-0736-4463-9F7C-78956F2FB4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Widescreen</PresentationFormat>
  <Paragraphs>319</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Noto Sans Symbols</vt:lpstr>
      <vt:lpstr>Times New Roman</vt:lpstr>
      <vt:lpstr>Verdana</vt:lpstr>
      <vt:lpstr>Office Theme</vt:lpstr>
      <vt:lpstr>PowerPoint Presentation</vt:lpstr>
      <vt:lpstr>Session 5.2: Impact</vt:lpstr>
      <vt:lpstr>Session overview: Impact </vt:lpstr>
      <vt:lpstr>1. Impact: General information</vt:lpstr>
      <vt:lpstr>From Activities to Impacts</vt:lpstr>
      <vt:lpstr>What are project results?</vt:lpstr>
      <vt:lpstr>Types of effects / impacts</vt:lpstr>
      <vt:lpstr>Various categories of impacts</vt:lpstr>
      <vt:lpstr>Eleven dimensions of the impacts</vt:lpstr>
      <vt:lpstr>Impact orientation in all stages</vt:lpstr>
      <vt:lpstr>2. Impact in Horizon Europe: a brief overview</vt:lpstr>
      <vt:lpstr>Impact pathways in HE - EXAMPLES</vt:lpstr>
      <vt:lpstr>The 5 targets for the EU in 2020: Example of framework conditions for impact </vt:lpstr>
      <vt:lpstr>Describing the impact of your proposal </vt:lpstr>
      <vt:lpstr>PowerPoint Presentation</vt:lpstr>
      <vt:lpstr>PowerPoint Presentation</vt:lpstr>
      <vt:lpstr>What evaluators of Horizon EUROPE proposals are looking for</vt:lpstr>
      <vt:lpstr>B2. IMPACT</vt:lpstr>
      <vt:lpstr>B2.1 Project’s pathways towards impact</vt:lpstr>
      <vt:lpstr>B2.1 Project’s pathways towards impact  (2)</vt:lpstr>
      <vt:lpstr>B2.2 Measures to maximise impact - Dissemination, exploitation and communication</vt:lpstr>
      <vt:lpstr>Measures to maximise impact</vt:lpstr>
      <vt:lpstr>PowerPoint Presentation</vt:lpstr>
      <vt:lpstr>PowerPoint Presentation</vt:lpstr>
      <vt:lpstr>B2.3 Summary</vt:lpstr>
      <vt:lpstr>B2.3 Summary</vt:lpstr>
      <vt:lpstr>B2.3 Summary</vt:lpstr>
      <vt:lpstr>Group Work &amp; Homework Impact</vt:lpstr>
      <vt:lpstr>GROUP WORK &amp; Homework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User</cp:lastModifiedBy>
  <cp:revision>1</cp:revision>
  <dcterms:created xsi:type="dcterms:W3CDTF">2020-12-04T09:35:19Z</dcterms:created>
  <dcterms:modified xsi:type="dcterms:W3CDTF">2024-01-26T14:41:37Z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